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347" r:id="rId13"/>
    <p:sldId id="267" r:id="rId14"/>
    <p:sldId id="270" r:id="rId15"/>
    <p:sldId id="272" r:id="rId16"/>
    <p:sldId id="274" r:id="rId17"/>
    <p:sldId id="276" r:id="rId18"/>
    <p:sldId id="278" r:id="rId19"/>
    <p:sldId id="279" r:id="rId20"/>
    <p:sldId id="281" r:id="rId21"/>
    <p:sldId id="283" r:id="rId22"/>
    <p:sldId id="284" r:id="rId23"/>
    <p:sldId id="286" r:id="rId24"/>
    <p:sldId id="288" r:id="rId25"/>
    <p:sldId id="290" r:id="rId26"/>
    <p:sldId id="291" r:id="rId27"/>
    <p:sldId id="292" r:id="rId28"/>
    <p:sldId id="294" r:id="rId29"/>
    <p:sldId id="296" r:id="rId30"/>
    <p:sldId id="298" r:id="rId31"/>
    <p:sldId id="348" r:id="rId32"/>
    <p:sldId id="349" r:id="rId33"/>
    <p:sldId id="299" r:id="rId34"/>
    <p:sldId id="300" r:id="rId35"/>
    <p:sldId id="302" r:id="rId36"/>
    <p:sldId id="304" r:id="rId37"/>
    <p:sldId id="306" r:id="rId38"/>
    <p:sldId id="350" r:id="rId39"/>
    <p:sldId id="351" r:id="rId40"/>
    <p:sldId id="307" r:id="rId41"/>
    <p:sldId id="308" r:id="rId42"/>
    <p:sldId id="310" r:id="rId43"/>
    <p:sldId id="312" r:id="rId44"/>
    <p:sldId id="314" r:id="rId45"/>
    <p:sldId id="316" r:id="rId46"/>
    <p:sldId id="317" r:id="rId47"/>
    <p:sldId id="318" r:id="rId48"/>
    <p:sldId id="352" r:id="rId49"/>
    <p:sldId id="320" r:id="rId50"/>
    <p:sldId id="322" r:id="rId51"/>
    <p:sldId id="353" r:id="rId52"/>
    <p:sldId id="323" r:id="rId53"/>
    <p:sldId id="324" r:id="rId54"/>
    <p:sldId id="326" r:id="rId55"/>
    <p:sldId id="328" r:id="rId56"/>
    <p:sldId id="330" r:id="rId57"/>
    <p:sldId id="354" r:id="rId58"/>
    <p:sldId id="331" r:id="rId59"/>
    <p:sldId id="346" r:id="rId60"/>
    <p:sldId id="332" r:id="rId61"/>
    <p:sldId id="355" r:id="rId62"/>
    <p:sldId id="333" r:id="rId63"/>
    <p:sldId id="336" r:id="rId64"/>
    <p:sldId id="356" r:id="rId65"/>
    <p:sldId id="338" r:id="rId66"/>
    <p:sldId id="358" r:id="rId67"/>
    <p:sldId id="359" r:id="rId68"/>
    <p:sldId id="341" r:id="rId69"/>
    <p:sldId id="357" r:id="rId70"/>
    <p:sldId id="360" r:id="rId71"/>
    <p:sldId id="342" r:id="rId72"/>
    <p:sldId id="343" r:id="rId7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1" d="100"/>
          <a:sy n="81" d="100"/>
        </p:scale>
        <p:origin x="754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28493-7A11-D1E5-6636-5F83988F21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CE8A3C-F33B-E40B-F7EF-DF4A0A2FC2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0F5A59-370C-D295-F611-26656D76E7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8C340-2266-4ED0-864B-6F4CE0D361AC}" type="datetimeFigureOut">
              <a:rPr lang="en-IN" smtClean="0"/>
              <a:t>11-04-2023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730224-4FBA-690F-C4E6-D535EAA465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73A99B-ADAE-7E5F-3AB2-7AB06A6FE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C9A99-B0CC-4738-AE7A-30CA26B60FC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474289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5720C3-795A-FACB-2930-0A349330DD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1DDD7C9-2A78-A65D-2925-C336F69A8B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B4CB52-D248-70F1-5E96-09466DB91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8C340-2266-4ED0-864B-6F4CE0D361AC}" type="datetimeFigureOut">
              <a:rPr lang="en-IN" smtClean="0"/>
              <a:t>11-04-2023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642748-D96A-8F6A-D99F-3AD103B9F6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2A0D7B-843A-A8FD-4E55-6B531C765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C9A99-B0CC-4738-AE7A-30CA26B60FC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967041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CE982E5-5756-47FE-E9B6-E93CA7D07AF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8B025FE-4F1F-C171-2276-2013DFF2C1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0B048C-CC68-5F0D-B111-4E0944C7EC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8C340-2266-4ED0-864B-6F4CE0D361AC}" type="datetimeFigureOut">
              <a:rPr lang="en-IN" smtClean="0"/>
              <a:t>11-04-2023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F847E1-DB2C-B206-049F-DCB8C2367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65051C-E23E-B608-6EFA-4D6CEDA61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C9A99-B0CC-4738-AE7A-30CA26B60FC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293409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12E6DD-14DC-BB10-F3D3-9B720AB48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EEE265-93E8-AF07-6B78-6BDFD22356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6C3A1E-86FF-07EE-6354-88AFFD4D20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8C340-2266-4ED0-864B-6F4CE0D361AC}" type="datetimeFigureOut">
              <a:rPr lang="en-IN" smtClean="0"/>
              <a:t>11-04-2023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0AA1AD-A213-396D-68EA-38D683B6B6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98F8AA-E22D-964A-A030-048CCC4043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C9A99-B0CC-4738-AE7A-30CA26B60FC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311203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7EE9B8-0342-B44E-93BB-A7A2BB3827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4D878D-548B-FBAE-DE4A-07A0AFD936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574B08-B369-2D4B-9B34-E2E82F622D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8C340-2266-4ED0-864B-6F4CE0D361AC}" type="datetimeFigureOut">
              <a:rPr lang="en-IN" smtClean="0"/>
              <a:t>11-04-2023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6900BB-150B-B43E-7239-D151B96534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BF24D8-B745-9C49-ED2A-DFBA5A3096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C9A99-B0CC-4738-AE7A-30CA26B60FC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902795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EF257-6B8F-FD5C-3554-5DBA9DB14A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8A20DE-536A-EE1F-76B5-E5755F87B9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61AE7C-7A2F-D4C2-B922-37D5BFC4E1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008DD3-16E4-4F0F-100A-B6EA9A00F7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8C340-2266-4ED0-864B-6F4CE0D361AC}" type="datetimeFigureOut">
              <a:rPr lang="en-IN" smtClean="0"/>
              <a:t>11-04-2023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0C3D4A-1676-052A-F65C-E0E7E66AFD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E0A6AE-16B1-5042-3520-B191FA05E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C9A99-B0CC-4738-AE7A-30CA26B60FC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036783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4668F-9C90-8660-5405-E5ABEA955E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ECAC54-E0A1-EE81-4636-8CDF4ABFB5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71C7FE-B6E1-55D1-4955-59EB9C7689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5EFB7AE-A632-B3F0-A502-FD54B480FC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DA40879-CC34-CA5E-12C0-9EE6E9EC3D0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22B80A6-30D7-8A66-48D2-E5993F07D6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8C340-2266-4ED0-864B-6F4CE0D361AC}" type="datetimeFigureOut">
              <a:rPr lang="en-IN" smtClean="0"/>
              <a:t>11-04-2023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2404529-75FA-78D2-29E2-BD8343C0B3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17F2CF-8880-B527-F717-1B75BC8304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C9A99-B0CC-4738-AE7A-30CA26B60FC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299545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DB743-0AF9-AAF1-AE61-858ED6CAA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71DCFE4-8F47-43E6-7E6F-8174C3D130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8C340-2266-4ED0-864B-6F4CE0D361AC}" type="datetimeFigureOut">
              <a:rPr lang="en-IN" smtClean="0"/>
              <a:t>11-04-2023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0AB21F3-2234-69EF-0093-B4FA436A1A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C18FDA-E85D-EC47-A6CD-734AAB6D47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C9A99-B0CC-4738-AE7A-30CA26B60FC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21198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B97C5CF-D74A-7D56-B531-17AED299A6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8C340-2266-4ED0-864B-6F4CE0D361AC}" type="datetimeFigureOut">
              <a:rPr lang="en-IN" smtClean="0"/>
              <a:t>11-04-2023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460A961-EBA9-E1A9-7D50-D09C695155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87F731-29F8-334C-D0CF-6C6D0CBBDD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C9A99-B0CC-4738-AE7A-30CA26B60FC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12189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E08E7-D4F0-8EE2-D1FE-5E9ADB75CE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A5A4F1-0C03-8F07-514C-7E9DC5E3E8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552163-83C4-BEA6-27C2-4C26FED173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E55337-7B41-D2B8-35E7-37EC21BFB1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8C340-2266-4ED0-864B-6F4CE0D361AC}" type="datetimeFigureOut">
              <a:rPr lang="en-IN" smtClean="0"/>
              <a:t>11-04-2023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7F529D-450B-085D-9F96-00A2D8CEB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D51A8D-C7B0-39A2-6219-A24211C67B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C9A99-B0CC-4738-AE7A-30CA26B60FC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998509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F76EA9-C546-C5B4-745D-642566DEA7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7FA6C39-772B-A515-EF15-32AB2B29197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E9A840-9391-F107-6E02-EE6E7033E6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AF53B0-CAD0-255F-937E-01E372656D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8C340-2266-4ED0-864B-6F4CE0D361AC}" type="datetimeFigureOut">
              <a:rPr lang="en-IN" smtClean="0"/>
              <a:t>11-04-2023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53908F-8244-1C73-572C-17CA4D5714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EC66E2-7AD7-76DB-B500-7BA63049E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C9A99-B0CC-4738-AE7A-30CA26B60FC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847691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AFDAAD8-01D6-6195-839F-C63ADF9011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7EA225-A507-32DE-641F-D65CC64F89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2DF332-3716-E6B4-F12D-BD051C3E7B6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98C340-2266-4ED0-864B-6F4CE0D361AC}" type="datetimeFigureOut">
              <a:rPr lang="en-IN" smtClean="0"/>
              <a:t>11-04-2023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6E957E-8B95-9647-2624-02F17F9354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F12A35-BE33-7355-4FF9-38CFEB8329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8C9A99-B0CC-4738-AE7A-30CA26B60FC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94546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mp"/><Relationship Id="rId2" Type="http://schemas.openxmlformats.org/officeDocument/2006/relationships/image" Target="../media/image3.tmp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tmp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mp"/><Relationship Id="rId2" Type="http://schemas.openxmlformats.org/officeDocument/2006/relationships/image" Target="../media/image7.tmp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mp"/><Relationship Id="rId2" Type="http://schemas.openxmlformats.org/officeDocument/2006/relationships/image" Target="../media/image9.tmp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m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mp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mp"/><Relationship Id="rId2" Type="http://schemas.openxmlformats.org/officeDocument/2006/relationships/image" Target="../media/image21.tmp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mp"/><Relationship Id="rId2" Type="http://schemas.openxmlformats.org/officeDocument/2006/relationships/image" Target="../media/image23.tmp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mp"/><Relationship Id="rId2" Type="http://schemas.openxmlformats.org/officeDocument/2006/relationships/image" Target="../media/image25.tmp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mp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mp"/><Relationship Id="rId2" Type="http://schemas.openxmlformats.org/officeDocument/2006/relationships/image" Target="../media/image28.tmp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mp"/><Relationship Id="rId2" Type="http://schemas.openxmlformats.org/officeDocument/2006/relationships/image" Target="../media/image30.tmp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mp"/><Relationship Id="rId2" Type="http://schemas.openxmlformats.org/officeDocument/2006/relationships/image" Target="../media/image32.tmp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mp"/><Relationship Id="rId2" Type="http://schemas.openxmlformats.org/officeDocument/2006/relationships/image" Target="../media/image34.tmp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mp"/><Relationship Id="rId2" Type="http://schemas.openxmlformats.org/officeDocument/2006/relationships/image" Target="../media/image36.tmp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mp"/><Relationship Id="rId2" Type="http://schemas.openxmlformats.org/officeDocument/2006/relationships/image" Target="../media/image38.tmp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mp"/><Relationship Id="rId2" Type="http://schemas.openxmlformats.org/officeDocument/2006/relationships/image" Target="../media/image40.tmp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tmp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tmp"/><Relationship Id="rId2" Type="http://schemas.openxmlformats.org/officeDocument/2006/relationships/image" Target="../media/image43.tmp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tmp"/><Relationship Id="rId2" Type="http://schemas.openxmlformats.org/officeDocument/2006/relationships/image" Target="../media/image45.tmp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tmp"/><Relationship Id="rId2" Type="http://schemas.openxmlformats.org/officeDocument/2006/relationships/image" Target="../media/image47.tmp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tmp"/><Relationship Id="rId2" Type="http://schemas.openxmlformats.org/officeDocument/2006/relationships/image" Target="../media/image49.tmp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tmp"/><Relationship Id="rId2" Type="http://schemas.openxmlformats.org/officeDocument/2006/relationships/image" Target="../media/image51.tmp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tmp"/><Relationship Id="rId2" Type="http://schemas.openxmlformats.org/officeDocument/2006/relationships/image" Target="../media/image53.tmp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tmp"/><Relationship Id="rId2" Type="http://schemas.openxmlformats.org/officeDocument/2006/relationships/image" Target="../media/image55.tmp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tmp"/><Relationship Id="rId2" Type="http://schemas.openxmlformats.org/officeDocument/2006/relationships/image" Target="../media/image57.tmp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tmp"/><Relationship Id="rId2" Type="http://schemas.openxmlformats.org/officeDocument/2006/relationships/image" Target="../media/image59.tmp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tmp"/><Relationship Id="rId2" Type="http://schemas.openxmlformats.org/officeDocument/2006/relationships/image" Target="../media/image61.tmp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tmp"/><Relationship Id="rId2" Type="http://schemas.openxmlformats.org/officeDocument/2006/relationships/image" Target="../media/image63.tmp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tmp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tmp"/><Relationship Id="rId2" Type="http://schemas.openxmlformats.org/officeDocument/2006/relationships/image" Target="../media/image66.tmp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tmp"/><Relationship Id="rId2" Type="http://schemas.openxmlformats.org/officeDocument/2006/relationships/image" Target="../media/image68.tmp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tmp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tmp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tmp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tmp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tmp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3ECBE3-5AEA-3DC2-8E3A-F658E42C49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89988" y="2526957"/>
            <a:ext cx="9144000" cy="1281472"/>
          </a:xfrm>
        </p:spPr>
        <p:txBody>
          <a:bodyPr>
            <a:normAutofit fontScale="90000"/>
          </a:bodyPr>
          <a:lstStyle/>
          <a:p>
            <a:r>
              <a:rPr lang="en-IN" sz="5300" b="1" i="0" dirty="0">
                <a:solidFill>
                  <a:srgbClr val="FF0000"/>
                </a:solidFill>
                <a:effectLst/>
                <a:latin typeface="Arial Black" panose="020B0A04020102020204" pitchFamily="34" charset="0"/>
              </a:rPr>
              <a:t>Bank Loan Case Study</a:t>
            </a:r>
            <a:br>
              <a:rPr lang="en-IN" b="1" i="0" dirty="0">
                <a:solidFill>
                  <a:srgbClr val="3C4858"/>
                </a:solidFill>
                <a:effectLst/>
                <a:latin typeface="Manrope"/>
              </a:rPr>
            </a:b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63CCEA-3E4E-4880-4535-0B8C3CC4CD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12050" y="4615832"/>
            <a:ext cx="5342021" cy="1021397"/>
          </a:xfrm>
        </p:spPr>
        <p:txBody>
          <a:bodyPr/>
          <a:lstStyle/>
          <a:p>
            <a:r>
              <a:rPr lang="en-IN" dirty="0"/>
              <a:t>By:</a:t>
            </a:r>
          </a:p>
          <a:p>
            <a:r>
              <a:rPr lang="en-IN" dirty="0">
                <a:latin typeface="Arial Black" panose="020B0A04020102020204" pitchFamily="34" charset="0"/>
              </a:rPr>
              <a:t>KUNDA NAVEEN KUMAR DAS</a:t>
            </a:r>
          </a:p>
        </p:txBody>
      </p:sp>
    </p:spTree>
    <p:extLst>
      <p:ext uri="{BB962C8B-B14F-4D97-AF65-F5344CB8AC3E}">
        <p14:creationId xmlns:p14="http://schemas.microsoft.com/office/powerpoint/2010/main" val="31148194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E7874E-FAC8-8021-A0A6-14B4511D61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78730"/>
            <a:ext cx="10515600" cy="5498233"/>
          </a:xfrm>
        </p:spPr>
        <p:txBody>
          <a:bodyPr>
            <a:normAutofit/>
          </a:bodyPr>
          <a:lstStyle/>
          <a:p>
            <a:r>
              <a:rPr lang="en-IN" sz="2000" b="1" dirty="0">
                <a:latin typeface="Arial" panose="020B0604020202020204" pitchFamily="34" charset="0"/>
                <a:cs typeface="Arial" panose="020B0604020202020204" pitchFamily="34" charset="0"/>
              </a:rPr>
              <a:t>Previous_application.csv: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3FB3DC-83CB-E71B-27A8-31E505EF9AA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75" t="30653" r="77345" b="22887"/>
          <a:stretch/>
        </p:blipFill>
        <p:spPr>
          <a:xfrm>
            <a:off x="3298594" y="1263192"/>
            <a:ext cx="3545265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8352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EF4CF6-14FE-D896-D8C4-6C25B0282A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79904"/>
            <a:ext cx="10515600" cy="426727"/>
          </a:xfrm>
        </p:spPr>
        <p:txBody>
          <a:bodyPr>
            <a:normAutofit fontScale="90000"/>
          </a:bodyPr>
          <a:lstStyle/>
          <a:p>
            <a:r>
              <a:rPr lang="en-IN" sz="3600" dirty="0">
                <a:latin typeface="Arial Black" panose="020B0A04020102020204" pitchFamily="34" charset="0"/>
              </a:rPr>
              <a:t>Outliers:</a:t>
            </a:r>
            <a:br>
              <a:rPr lang="en-IN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073739-7263-2ABB-1932-000D78CDDC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06631"/>
            <a:ext cx="10515600" cy="4970332"/>
          </a:xfrm>
        </p:spPr>
        <p:txBody>
          <a:bodyPr/>
          <a:lstStyle/>
          <a:p>
            <a:pPr marL="0" indent="0" algn="just">
              <a:buNone/>
            </a:pPr>
            <a:r>
              <a:rPr lang="en-IN" dirty="0">
                <a:latin typeface="Arial Black" panose="020B0A04020102020204" pitchFamily="34" charset="0"/>
              </a:rPr>
              <a:t>Application_data.csv</a:t>
            </a:r>
          </a:p>
          <a:p>
            <a:pPr algn="just"/>
            <a:endParaRPr lang="en-I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IN" sz="2000" dirty="0" err="1">
                <a:latin typeface="Arial" panose="020B0604020202020204" pitchFamily="34" charset="0"/>
                <a:cs typeface="Arial" panose="020B0604020202020204" pitchFamily="34" charset="0"/>
              </a:rPr>
              <a:t>ouliers</a:t>
            </a:r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 are the extreme high or extreme low datapoints relative to the nearest datapoint.</a:t>
            </a:r>
          </a:p>
          <a:p>
            <a:pPr algn="just"/>
            <a:endParaRPr lang="en-I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In the graph of AMT_ANNUITY there is outlier which is the point after 250000 in the graph.</a:t>
            </a:r>
          </a:p>
          <a:p>
            <a:pPr algn="just"/>
            <a:endParaRPr lang="en-I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Like this for every column outliers are found.</a:t>
            </a:r>
          </a:p>
        </p:txBody>
      </p:sp>
    </p:spTree>
    <p:extLst>
      <p:ext uri="{BB962C8B-B14F-4D97-AF65-F5344CB8AC3E}">
        <p14:creationId xmlns:p14="http://schemas.microsoft.com/office/powerpoint/2010/main" val="23884791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D6DE57F9-ABFF-44DB-06C4-D79E6ECAC60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05" t="48384" r="24139" b="5038"/>
          <a:stretch/>
        </p:blipFill>
        <p:spPr>
          <a:xfrm>
            <a:off x="914403" y="1853544"/>
            <a:ext cx="5181597" cy="341486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A6CE116-9AF5-D5FE-1FBC-432FFDE216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18" t="47518" r="24139" b="6121"/>
          <a:stretch/>
        </p:blipFill>
        <p:spPr>
          <a:xfrm>
            <a:off x="6096000" y="1853544"/>
            <a:ext cx="5263299" cy="3414859"/>
          </a:xfrm>
        </p:spPr>
      </p:pic>
    </p:spTree>
    <p:extLst>
      <p:ext uri="{BB962C8B-B14F-4D97-AF65-F5344CB8AC3E}">
        <p14:creationId xmlns:p14="http://schemas.microsoft.com/office/powerpoint/2010/main" val="5250348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569B85E-48F9-27C4-3B29-F242300046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89" t="43401" r="23912" b="10454"/>
          <a:stretch/>
        </p:blipFill>
        <p:spPr>
          <a:xfrm>
            <a:off x="933251" y="1721570"/>
            <a:ext cx="4967927" cy="341486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AE4DF35-945C-FB23-5C87-DF03FE39137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96" t="39038" r="61726" b="16426"/>
          <a:stretch/>
        </p:blipFill>
        <p:spPr>
          <a:xfrm>
            <a:off x="6221689" y="1721571"/>
            <a:ext cx="5118756" cy="3414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2526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685B47-98B2-D74E-6B3C-D6D23A24C9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191" y="1121790"/>
            <a:ext cx="10515600" cy="776288"/>
          </a:xfrm>
        </p:spPr>
        <p:txBody>
          <a:bodyPr>
            <a:normAutofit/>
          </a:bodyPr>
          <a:lstStyle/>
          <a:p>
            <a:r>
              <a:rPr lang="en-IN" sz="2800" dirty="0">
                <a:latin typeface="Arial Black" panose="020B0A04020102020204" pitchFamily="34" charset="0"/>
              </a:rPr>
              <a:t>Previous_application.csv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DC12A42-2DBA-8DBB-FD05-8C793A236E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45" t="47300" r="24140" b="5905"/>
          <a:stretch/>
        </p:blipFill>
        <p:spPr>
          <a:xfrm>
            <a:off x="1084081" y="2318993"/>
            <a:ext cx="4713403" cy="2941163"/>
          </a:xfrm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ABF49414-BD87-5884-A6BC-F8BDE5E9C71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45" t="42535" r="24595" b="11103"/>
          <a:stretch/>
        </p:blipFill>
        <p:spPr>
          <a:xfrm>
            <a:off x="6139991" y="2318993"/>
            <a:ext cx="4713403" cy="2941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0863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D818270-9661-4456-823A-30D0A6B97B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74" t="39718" r="23455" b="13054"/>
          <a:stretch/>
        </p:blipFill>
        <p:spPr>
          <a:xfrm>
            <a:off x="952106" y="1866507"/>
            <a:ext cx="4861090" cy="3271101"/>
          </a:xfrm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504311BC-61DB-6CE8-56C0-8799FAC6F4F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89" t="44918" r="23912" b="8504"/>
          <a:stretch/>
        </p:blipFill>
        <p:spPr>
          <a:xfrm>
            <a:off x="6375664" y="1866508"/>
            <a:ext cx="4672550" cy="327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8548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C29B9-95EB-BD8E-62C0-8BA66729E0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88640"/>
          </a:xfrm>
        </p:spPr>
        <p:txBody>
          <a:bodyPr>
            <a:normAutofit/>
          </a:bodyPr>
          <a:lstStyle/>
          <a:p>
            <a:r>
              <a:rPr lang="en-IN" sz="3600" dirty="0">
                <a:latin typeface="Arial Black" panose="020B0A04020102020204" pitchFamily="34" charset="0"/>
              </a:rPr>
              <a:t>Checking imbalance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A4C8BA2-EF86-40E2-26DF-6C6AFB2C2AC6}"/>
              </a:ext>
            </a:extLst>
          </p:cNvPr>
          <p:cNvSpPr txBox="1">
            <a:spLocks/>
          </p:cNvSpPr>
          <p:nvPr/>
        </p:nvSpPr>
        <p:spPr>
          <a:xfrm>
            <a:off x="915185" y="1475132"/>
            <a:ext cx="10515600" cy="6245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2400" b="1" dirty="0">
                <a:latin typeface="Arial" panose="020B0604020202020204" pitchFamily="34" charset="0"/>
                <a:cs typeface="Arial" panose="020B0604020202020204" pitchFamily="34" charset="0"/>
              </a:rPr>
              <a:t>Application_data.csv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C636783-4330-E525-F061-3358FCACFB0A}"/>
              </a:ext>
            </a:extLst>
          </p:cNvPr>
          <p:cNvSpPr txBox="1">
            <a:spLocks/>
          </p:cNvSpPr>
          <p:nvPr/>
        </p:nvSpPr>
        <p:spPr>
          <a:xfrm>
            <a:off x="838200" y="2321024"/>
            <a:ext cx="10515600" cy="38559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I find the data imbalance using pie chart and bar chart.</a:t>
            </a:r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1B400F1C-38B6-2B36-F7FB-12B32A78AE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13" t="38880" r="55460" b="21358"/>
          <a:stretch/>
        </p:blipFill>
        <p:spPr>
          <a:xfrm>
            <a:off x="6736082" y="2794000"/>
            <a:ext cx="3769358" cy="338296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688F2B3-85D4-FFFA-5435-65ECFFD2774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49" t="42337" r="39581" b="17897"/>
          <a:stretch/>
        </p:blipFill>
        <p:spPr>
          <a:xfrm>
            <a:off x="1686560" y="2794000"/>
            <a:ext cx="3769359" cy="3382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3109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F0545F7F-8528-7369-D918-FAAC69787A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19" t="39300" r="57092" b="18205"/>
          <a:stretch/>
        </p:blipFill>
        <p:spPr>
          <a:xfrm>
            <a:off x="6766560" y="1656080"/>
            <a:ext cx="4450080" cy="4035280"/>
          </a:xfrm>
          <a:prstGeom prst="rect">
            <a:avLst/>
          </a:prstGeom>
        </p:spPr>
      </p:pic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673A1103-237D-3ACC-DF16-42562C3931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89" t="39766" r="55647" b="21007"/>
          <a:stretch/>
        </p:blipFill>
        <p:spPr>
          <a:xfrm>
            <a:off x="1148080" y="1656080"/>
            <a:ext cx="4348480" cy="4035281"/>
          </a:xfrm>
        </p:spPr>
      </p:pic>
    </p:spTree>
    <p:extLst>
      <p:ext uri="{BB962C8B-B14F-4D97-AF65-F5344CB8AC3E}">
        <p14:creationId xmlns:p14="http://schemas.microsoft.com/office/powerpoint/2010/main" val="20531456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FF990E9-AEE7-F576-CAC8-8BB4687325C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81" t="42806" r="39652" b="15556"/>
          <a:stretch/>
        </p:blipFill>
        <p:spPr>
          <a:xfrm>
            <a:off x="3272590" y="1263316"/>
            <a:ext cx="4957010" cy="4331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0038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E822400-4F0D-782D-418B-C00F1993D2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25" t="36848" r="43170" b="7931"/>
          <a:stretch/>
        </p:blipFill>
        <p:spPr>
          <a:xfrm>
            <a:off x="152400" y="1849121"/>
            <a:ext cx="5943600" cy="3454400"/>
          </a:xfrm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0324EFBF-A8ED-BECF-4504-918BC404FBF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24" t="38832" r="43303" b="5597"/>
          <a:stretch/>
        </p:blipFill>
        <p:spPr>
          <a:xfrm>
            <a:off x="6532880" y="1828800"/>
            <a:ext cx="539496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8108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485D9-ECD8-63D0-4FC1-C97BCE15A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600" b="1" i="0" dirty="0">
                <a:effectLst/>
                <a:latin typeface="Arial Black" panose="020B0A04020102020204" pitchFamily="34" charset="0"/>
              </a:rPr>
              <a:t>Project Description</a:t>
            </a:r>
            <a:endParaRPr lang="en-IN" sz="3600" dirty="0">
              <a:latin typeface="Arial Black" panose="020B0A040201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D83A02-B915-A338-B2F1-8529588FCD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This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project</a:t>
            </a:r>
            <a:r>
              <a:rPr lang="en-US" sz="20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aims to give you an idea of applying EDA in a real business scenario. </a:t>
            </a: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 this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project</a:t>
            </a:r>
            <a:r>
              <a:rPr lang="en-US" sz="20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apart from applying the techniques in the EDA module, you will also develop a basic understanding of risk analytics in banking and financial services.</a:t>
            </a: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U</a:t>
            </a:r>
            <a:r>
              <a:rPr lang="en-US" sz="20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nderstand how data is used to minimize the risk of losing money while lending to customers.</a:t>
            </a:r>
            <a:endParaRPr lang="en-IN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87892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48EAAB4-9C7B-0770-991C-5016F18D08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87" t="36848" r="43302" b="6297"/>
          <a:stretch/>
        </p:blipFill>
        <p:spPr>
          <a:xfrm>
            <a:off x="314960" y="1254759"/>
            <a:ext cx="5374640" cy="3703321"/>
          </a:xfrm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7C561542-817E-1C28-2B9C-69FFCFD7BC3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56" t="36847" r="43565" b="5831"/>
          <a:stretch/>
        </p:blipFill>
        <p:spPr>
          <a:xfrm>
            <a:off x="6502402" y="1254759"/>
            <a:ext cx="5242558" cy="3703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8682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FE0245C-4EBA-99DD-C31E-4F6E6183D0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63" t="36847" r="43039" b="5831"/>
          <a:stretch/>
        </p:blipFill>
        <p:spPr>
          <a:xfrm>
            <a:off x="2448560" y="1508441"/>
            <a:ext cx="6096000" cy="3530919"/>
          </a:xfrm>
        </p:spPr>
      </p:pic>
    </p:spTree>
    <p:extLst>
      <p:ext uri="{BB962C8B-B14F-4D97-AF65-F5344CB8AC3E}">
        <p14:creationId xmlns:p14="http://schemas.microsoft.com/office/powerpoint/2010/main" val="41342416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085008-B5B0-D8F8-57EC-97AA123D79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63600"/>
            <a:ext cx="10515600" cy="5313363"/>
          </a:xfrm>
        </p:spPr>
        <p:txBody>
          <a:bodyPr>
            <a:normAutofit/>
          </a:bodyPr>
          <a:lstStyle/>
          <a:p>
            <a:r>
              <a:rPr lang="en-IN" sz="2400" b="1" dirty="0">
                <a:latin typeface="Arial" panose="020B0604020202020204" pitchFamily="34" charset="0"/>
                <a:cs typeface="Arial" panose="020B0604020202020204" pitchFamily="34" charset="0"/>
              </a:rPr>
              <a:t>Previous_application.csv</a:t>
            </a:r>
          </a:p>
          <a:p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I used pie chart to check the imbalance.</a:t>
            </a:r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5B2ED212-AEE5-5A0D-4F71-873551ECA59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72" t="47005" r="39425" b="13068"/>
          <a:stretch/>
        </p:blipFill>
        <p:spPr>
          <a:xfrm>
            <a:off x="7244079" y="2113121"/>
            <a:ext cx="3667761" cy="314975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7FC706A-77D4-F0D2-901F-B902F1FCE99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27" t="42339" r="39156" b="15555"/>
          <a:stretch/>
        </p:blipFill>
        <p:spPr>
          <a:xfrm>
            <a:off x="2005262" y="2113121"/>
            <a:ext cx="3667761" cy="3411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8137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A7ECC140-C05F-0BA1-B547-C4BE5EA0C8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58" t="34630" r="39179" b="24042"/>
          <a:stretch/>
        </p:blipFill>
        <p:spPr>
          <a:xfrm>
            <a:off x="792479" y="1651000"/>
            <a:ext cx="4023361" cy="3413760"/>
          </a:xfr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DEDE735-3522-E7FA-DB71-49B188B5FC9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41" t="44211" r="38208" b="14854"/>
          <a:stretch/>
        </p:blipFill>
        <p:spPr>
          <a:xfrm>
            <a:off x="6689558" y="1651000"/>
            <a:ext cx="4023361" cy="3413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0200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40D6D02-1BF4-9610-7818-BE2B0C767A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13" t="32528" r="39917" b="26844"/>
          <a:stretch/>
        </p:blipFill>
        <p:spPr>
          <a:xfrm>
            <a:off x="1198879" y="1503680"/>
            <a:ext cx="3952241" cy="3850640"/>
          </a:xfrm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96F6AD74-C9AC-F744-C61D-DD1F3C8A900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34" t="32994" r="39917" b="26378"/>
          <a:stretch/>
        </p:blipFill>
        <p:spPr>
          <a:xfrm>
            <a:off x="6502399" y="1503680"/>
            <a:ext cx="3952241" cy="385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3780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8C752010-CC89-14F0-BFA7-BDC2811E98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35" t="33462" r="38933" b="26378"/>
          <a:stretch/>
        </p:blipFill>
        <p:spPr>
          <a:xfrm>
            <a:off x="3759200" y="1391920"/>
            <a:ext cx="4673600" cy="4074160"/>
          </a:xfrm>
        </p:spPr>
      </p:pic>
    </p:spTree>
    <p:extLst>
      <p:ext uri="{BB962C8B-B14F-4D97-AF65-F5344CB8AC3E}">
        <p14:creationId xmlns:p14="http://schemas.microsoft.com/office/powerpoint/2010/main" val="6753727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8CAE6D-6B6B-2BAD-03DA-17D3425F9B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94715"/>
          </a:xfrm>
        </p:spPr>
        <p:txBody>
          <a:bodyPr>
            <a:normAutofit/>
          </a:bodyPr>
          <a:lstStyle/>
          <a:p>
            <a:r>
              <a:rPr lang="en-IN" sz="3600" b="1" dirty="0">
                <a:latin typeface="Arial Black" panose="020B0A04020102020204" pitchFamily="34" charset="0"/>
              </a:rPr>
              <a:t>Univariate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53C7A9-56CD-DCDE-37AE-D544419B9F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4160"/>
            <a:ext cx="10515600" cy="4642803"/>
          </a:xfrm>
        </p:spPr>
        <p:txBody>
          <a:bodyPr>
            <a:normAutofit/>
          </a:bodyPr>
          <a:lstStyle/>
          <a:p>
            <a:r>
              <a:rPr lang="en-IN" sz="2000" b="1" dirty="0">
                <a:latin typeface="Arial" panose="020B0604020202020204" pitchFamily="34" charset="0"/>
                <a:cs typeface="Arial" panose="020B0604020202020204" pitchFamily="34" charset="0"/>
              </a:rPr>
              <a:t>Application_data.csv</a:t>
            </a:r>
          </a:p>
          <a:p>
            <a:endParaRPr lang="en-IN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To find the payment difficult </a:t>
            </a:r>
            <a:r>
              <a:rPr lang="en-IN" sz="2000" dirty="0" err="1">
                <a:latin typeface="Arial" panose="020B0604020202020204" pitchFamily="34" charset="0"/>
                <a:cs typeface="Arial" panose="020B0604020202020204" pitchFamily="34" charset="0"/>
              </a:rPr>
              <a:t>clients,that</a:t>
            </a:r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 mainly depend on client’s </a:t>
            </a:r>
            <a:r>
              <a:rPr lang="en-IN" sz="2000" dirty="0" err="1">
                <a:latin typeface="Arial" panose="020B0604020202020204" pitchFamily="34" charset="0"/>
                <a:cs typeface="Arial" panose="020B0604020202020204" pitchFamily="34" charset="0"/>
              </a:rPr>
              <a:t>income,credit,age</a:t>
            </a:r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 etc.</a:t>
            </a:r>
          </a:p>
          <a:p>
            <a:endParaRPr lang="en-I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That is why I created three columns namely </a:t>
            </a:r>
            <a:r>
              <a:rPr lang="en-IN" sz="2000" dirty="0" err="1">
                <a:latin typeface="Arial" panose="020B0604020202020204" pitchFamily="34" charset="0"/>
                <a:cs typeface="Arial" panose="020B0604020202020204" pitchFamily="34" charset="0"/>
              </a:rPr>
              <a:t>income_range,credit_range,age_range</a:t>
            </a:r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0" indent="0">
              <a:buNone/>
            </a:pPr>
            <a:endParaRPr lang="en-I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sz="2000" dirty="0" err="1">
                <a:latin typeface="Arial" panose="020B0604020202020204" pitchFamily="34" charset="0"/>
                <a:cs typeface="Arial" panose="020B0604020202020204" pitchFamily="34" charset="0"/>
              </a:rPr>
              <a:t>Income_range</a:t>
            </a:r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 : range of income who applied for loan.</a:t>
            </a:r>
          </a:p>
          <a:p>
            <a:r>
              <a:rPr lang="en-IN" sz="2000" dirty="0" err="1">
                <a:latin typeface="Arial" panose="020B0604020202020204" pitchFamily="34" charset="0"/>
                <a:cs typeface="Arial" panose="020B0604020202020204" pitchFamily="34" charset="0"/>
              </a:rPr>
              <a:t>Credit_range</a:t>
            </a:r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 : range of credit amount who applied.</a:t>
            </a:r>
          </a:p>
          <a:p>
            <a:r>
              <a:rPr lang="en-IN" sz="2000" dirty="0" err="1">
                <a:latin typeface="Arial" panose="020B0604020202020204" pitchFamily="34" charset="0"/>
                <a:cs typeface="Arial" panose="020B0604020202020204" pitchFamily="34" charset="0"/>
              </a:rPr>
              <a:t>Age_range</a:t>
            </a:r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 : range of age.</a:t>
            </a:r>
          </a:p>
        </p:txBody>
      </p:sp>
    </p:spTree>
    <p:extLst>
      <p:ext uri="{BB962C8B-B14F-4D97-AF65-F5344CB8AC3E}">
        <p14:creationId xmlns:p14="http://schemas.microsoft.com/office/powerpoint/2010/main" val="4509031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42E4258-9759-5AF1-1B40-3884D1A3DA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62" t="40606" r="14340" b="1385"/>
          <a:stretch/>
        </p:blipFill>
        <p:spPr>
          <a:xfrm>
            <a:off x="457199" y="1549399"/>
            <a:ext cx="4511041" cy="3825241"/>
          </a:xfrm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8269EB94-330E-6099-230D-86666A41DD8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92" t="40701" r="14339" b="2328"/>
          <a:stretch/>
        </p:blipFill>
        <p:spPr>
          <a:xfrm>
            <a:off x="5811522" y="1549399"/>
            <a:ext cx="5333998" cy="3825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90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8B6C61A-407C-ADD0-CCB2-C4FC674558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45" t="39766" r="14094" b="1627"/>
          <a:stretch/>
        </p:blipFill>
        <p:spPr>
          <a:xfrm>
            <a:off x="508000" y="1706561"/>
            <a:ext cx="5151120" cy="3698559"/>
          </a:xfrm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E3B14E2F-5B21-CC13-164C-82BACE02BBA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91" t="40000" r="16061" b="12601"/>
          <a:stretch/>
        </p:blipFill>
        <p:spPr>
          <a:xfrm>
            <a:off x="6217919" y="1726881"/>
            <a:ext cx="4805681" cy="299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3097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2000E7F-06C2-7C00-1D69-E92CD5ED96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99" t="41167" r="15077" b="11434"/>
          <a:stretch/>
        </p:blipFill>
        <p:spPr>
          <a:xfrm>
            <a:off x="538479" y="1518920"/>
            <a:ext cx="5334001" cy="3820160"/>
          </a:xfrm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18747A8B-6A76-4809-763B-19F98DCB029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45" t="39066" r="15077" b="1861"/>
          <a:stretch/>
        </p:blipFill>
        <p:spPr>
          <a:xfrm>
            <a:off x="6614159" y="1518920"/>
            <a:ext cx="4399281" cy="3820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0796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5B0D29-ABD8-439F-3773-7A91E88C9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600" b="1" i="0" dirty="0">
                <a:effectLst/>
                <a:latin typeface="Arial Black" panose="020B0A04020102020204" pitchFamily="34" charset="0"/>
              </a:rPr>
              <a:t>Approach</a:t>
            </a:r>
            <a:endParaRPr lang="en-IN" sz="3600" dirty="0">
              <a:latin typeface="Arial Black" panose="020B0A040201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D2B765-D8D3-029F-8238-2DE7706F45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Download the dataset.</a:t>
            </a:r>
          </a:p>
          <a:p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There is huge data present in dataset.</a:t>
            </a:r>
          </a:p>
          <a:p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Start with data cleaning process.</a:t>
            </a:r>
          </a:p>
          <a:p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Give insights accordingly.</a:t>
            </a:r>
          </a:p>
          <a:p>
            <a:endParaRPr lang="en-IN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92430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6766460-CFB6-0907-F4A4-D8E50D1B2F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54" t="41167" r="14832" b="1627"/>
          <a:stretch/>
        </p:blipFill>
        <p:spPr>
          <a:xfrm>
            <a:off x="777240" y="1618138"/>
            <a:ext cx="4942840" cy="3695542"/>
          </a:xfrm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9B833F72-FB3C-BB54-93C1-FB2ED8D999C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07" t="40935" r="14586" b="1159"/>
          <a:stretch/>
        </p:blipFill>
        <p:spPr>
          <a:xfrm>
            <a:off x="6278880" y="1618138"/>
            <a:ext cx="5019040" cy="3695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8341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7631D8-6107-5817-D730-80182F233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72795"/>
          </a:xfrm>
        </p:spPr>
        <p:txBody>
          <a:bodyPr>
            <a:normAutofit/>
          </a:bodyPr>
          <a:lstStyle/>
          <a:p>
            <a:r>
              <a:rPr lang="en-IN" sz="3600" dirty="0">
                <a:latin typeface="Arial Black" panose="020B0A04020102020204" pitchFamily="34" charset="0"/>
              </a:rPr>
              <a:t>INFERENCE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D2015A-E6BD-A45B-036B-48E0E61B9D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1600"/>
            <a:ext cx="10515600" cy="4805363"/>
          </a:xfrm>
        </p:spPr>
        <p:txBody>
          <a:bodyPr>
            <a:normAutofit/>
          </a:bodyPr>
          <a:lstStyle/>
          <a:p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The people who has high income and high credit are not applied for the loan.</a:t>
            </a:r>
          </a:p>
          <a:p>
            <a:endParaRPr lang="en-I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The people who has age between 30 to 60 are the people with high number of applications for the loan.</a:t>
            </a:r>
          </a:p>
          <a:p>
            <a:endParaRPr lang="en-I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Females are more than men in applying for loan.</a:t>
            </a:r>
          </a:p>
          <a:p>
            <a:endParaRPr lang="en-I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Married are more interested in taking loans.</a:t>
            </a:r>
          </a:p>
          <a:p>
            <a:endParaRPr lang="en-I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I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39871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A47E45-9C10-52A7-CC68-05F1C80527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44880"/>
            <a:ext cx="10515600" cy="5232083"/>
          </a:xfrm>
        </p:spPr>
        <p:txBody>
          <a:bodyPr>
            <a:normAutofit/>
          </a:bodyPr>
          <a:lstStyle/>
          <a:p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Labourers are high in number in applications for loans.</a:t>
            </a:r>
          </a:p>
          <a:p>
            <a:endParaRPr lang="en-I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The people who has education qualification as secondary special are more in applying for loan.</a:t>
            </a:r>
          </a:p>
        </p:txBody>
      </p:sp>
    </p:spTree>
    <p:extLst>
      <p:ext uri="{BB962C8B-B14F-4D97-AF65-F5344CB8AC3E}">
        <p14:creationId xmlns:p14="http://schemas.microsoft.com/office/powerpoint/2010/main" val="11181493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1D5752F-9AB0-B93E-D058-A089FCF18F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85520"/>
            <a:ext cx="10515600" cy="5191443"/>
          </a:xfrm>
        </p:spPr>
        <p:txBody>
          <a:bodyPr/>
          <a:lstStyle/>
          <a:p>
            <a:r>
              <a:rPr lang="en-IN" sz="2000" b="1" dirty="0">
                <a:latin typeface="Arial Black" panose="020B0A04020102020204" pitchFamily="34" charset="0"/>
              </a:rPr>
              <a:t>Previous_application.csv</a:t>
            </a:r>
          </a:p>
          <a:p>
            <a:endParaRPr lang="en-IN" dirty="0"/>
          </a:p>
          <a:p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In this dataset I added two more columns namely annuity range and </a:t>
            </a:r>
            <a:r>
              <a:rPr lang="en-IN" sz="2000" dirty="0" err="1">
                <a:latin typeface="Arial" panose="020B0604020202020204" pitchFamily="34" charset="0"/>
                <a:cs typeface="Arial" panose="020B0604020202020204" pitchFamily="34" charset="0"/>
              </a:rPr>
              <a:t>credit_range</a:t>
            </a:r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endParaRPr lang="en-I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sz="2000" dirty="0" err="1">
                <a:latin typeface="Arial" panose="020B0604020202020204" pitchFamily="34" charset="0"/>
                <a:cs typeface="Arial" panose="020B0604020202020204" pitchFamily="34" charset="0"/>
              </a:rPr>
              <a:t>Annuity_range</a:t>
            </a:r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 is range of annuity amount.</a:t>
            </a:r>
          </a:p>
          <a:p>
            <a:endParaRPr lang="en-I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sz="2000" dirty="0" err="1">
                <a:latin typeface="Arial" panose="020B0604020202020204" pitchFamily="34" charset="0"/>
                <a:cs typeface="Arial" panose="020B0604020202020204" pitchFamily="34" charset="0"/>
              </a:rPr>
              <a:t>Credit_range</a:t>
            </a:r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 is the range of credited amount.</a:t>
            </a:r>
          </a:p>
        </p:txBody>
      </p:sp>
    </p:spTree>
    <p:extLst>
      <p:ext uri="{BB962C8B-B14F-4D97-AF65-F5344CB8AC3E}">
        <p14:creationId xmlns:p14="http://schemas.microsoft.com/office/powerpoint/2010/main" val="7271997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23F2CB2-AFFF-D080-E89A-8B1734B464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62" t="41402" r="18029" b="1626"/>
          <a:stretch/>
        </p:blipFill>
        <p:spPr>
          <a:xfrm>
            <a:off x="924559" y="1663699"/>
            <a:ext cx="4886961" cy="3578861"/>
          </a:xfrm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73F4DC6C-568B-4CE9-6369-C8202A7341B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00" t="39766" r="14832" b="1014"/>
          <a:stretch/>
        </p:blipFill>
        <p:spPr>
          <a:xfrm>
            <a:off x="6289040" y="1582419"/>
            <a:ext cx="5151119" cy="3731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1912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5599424-4F13-6919-E505-8EA1002A26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07" t="42101" r="15323" b="10033"/>
          <a:stretch/>
        </p:blipFill>
        <p:spPr>
          <a:xfrm>
            <a:off x="604520" y="1666240"/>
            <a:ext cx="5064760" cy="3261360"/>
          </a:xfrm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FC8B273A-AF80-5058-3A01-B420EB8F385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53" t="42802" r="18521" b="7931"/>
          <a:stretch/>
        </p:blipFill>
        <p:spPr>
          <a:xfrm>
            <a:off x="6096000" y="1666240"/>
            <a:ext cx="4653280" cy="326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229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21D8F8B-B9E0-5D06-15CE-B10F9BD338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08" t="39767" r="18767" b="11200"/>
          <a:stretch/>
        </p:blipFill>
        <p:spPr>
          <a:xfrm>
            <a:off x="640079" y="1701800"/>
            <a:ext cx="4744721" cy="3134360"/>
          </a:xfrm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5FFC5D41-0BBB-1595-47D3-646919F9224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99" t="39533" r="14586" b="1393"/>
          <a:stretch/>
        </p:blipFill>
        <p:spPr>
          <a:xfrm>
            <a:off x="6705599" y="1778001"/>
            <a:ext cx="4572001" cy="3525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5572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FA2A0FC-20BF-ACFA-6374-E03D8EFA72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44" t="46771" r="17783" b="4662"/>
          <a:stretch/>
        </p:blipFill>
        <p:spPr>
          <a:xfrm>
            <a:off x="2733039" y="1239520"/>
            <a:ext cx="5994401" cy="4033520"/>
          </a:xfrm>
        </p:spPr>
      </p:pic>
    </p:spTree>
    <p:extLst>
      <p:ext uri="{BB962C8B-B14F-4D97-AF65-F5344CB8AC3E}">
        <p14:creationId xmlns:p14="http://schemas.microsoft.com/office/powerpoint/2010/main" val="13606229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7A7D5-CF20-DDFD-8F7F-85131CCCB9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52475"/>
          </a:xfrm>
        </p:spPr>
        <p:txBody>
          <a:bodyPr>
            <a:normAutofit/>
          </a:bodyPr>
          <a:lstStyle/>
          <a:p>
            <a:r>
              <a:rPr lang="en-IN" sz="3600" dirty="0">
                <a:latin typeface="Arial Black" panose="020B0A04020102020204" pitchFamily="34" charset="0"/>
              </a:rPr>
              <a:t>INFERENCE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822893-29F8-3424-F1C9-42F01DEA22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09173"/>
            <a:ext cx="10515600" cy="4886643"/>
          </a:xfrm>
        </p:spPr>
        <p:txBody>
          <a:bodyPr>
            <a:normAutofit/>
          </a:bodyPr>
          <a:lstStyle/>
          <a:p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In the past </a:t>
            </a:r>
            <a:r>
              <a:rPr lang="en-IN" sz="2000" dirty="0" err="1">
                <a:latin typeface="Arial" panose="020B0604020202020204" pitchFamily="34" charset="0"/>
                <a:cs typeface="Arial" panose="020B0604020202020204" pitchFamily="34" charset="0"/>
              </a:rPr>
              <a:t>application,the</a:t>
            </a:r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 annuity amount and credit amount is very less.</a:t>
            </a:r>
          </a:p>
          <a:p>
            <a:endParaRPr lang="en-I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The majority type of loans are cash loans and consumer loans.</a:t>
            </a:r>
          </a:p>
          <a:p>
            <a:endParaRPr lang="en-I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The most of the clients has the product type as x-sell.</a:t>
            </a:r>
          </a:p>
          <a:p>
            <a:endParaRPr lang="en-I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The majority customers are repeated clients.</a:t>
            </a:r>
          </a:p>
          <a:p>
            <a:endParaRPr lang="en-I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851005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78025-2F14-D27E-3F3F-0D3AD4571E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14400"/>
            <a:ext cx="10515600" cy="5262563"/>
          </a:xfrm>
        </p:spPr>
        <p:txBody>
          <a:bodyPr/>
          <a:lstStyle/>
          <a:p>
            <a:r>
              <a:rPr lang="en-US" sz="20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More loans have been requested for consumer electronics.</a:t>
            </a:r>
          </a:p>
          <a:p>
            <a:endParaRPr lang="en-US" sz="20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the past </a:t>
            </a:r>
            <a:r>
              <a:rPr lang="en-US" sz="20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applications,many</a:t>
            </a: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applications are approved for loan.</a:t>
            </a:r>
            <a:endParaRPr lang="en-I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039581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9D28F2-0DBF-C345-622F-34F8C6B67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600" b="1" i="0" dirty="0">
                <a:effectLst/>
                <a:latin typeface="Arial Black" panose="020B0A04020102020204" pitchFamily="34" charset="0"/>
              </a:rPr>
              <a:t>Tech-Stack Used</a:t>
            </a:r>
            <a:endParaRPr lang="en-IN" sz="3600" dirty="0">
              <a:latin typeface="Arial Black" panose="020B0A040201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012C9B-891D-A656-DC19-75376CB82E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I used </a:t>
            </a:r>
            <a:r>
              <a:rPr lang="en-IN" sz="2000" dirty="0" err="1">
                <a:latin typeface="Arial" panose="020B0604020202020204" pitchFamily="34" charset="0"/>
                <a:cs typeface="Arial" panose="020B0604020202020204" pitchFamily="34" charset="0"/>
              </a:rPr>
              <a:t>jupyter</a:t>
            </a:r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 notebook because the dataset provided is huge.</a:t>
            </a:r>
          </a:p>
        </p:txBody>
      </p:sp>
    </p:spTree>
    <p:extLst>
      <p:ext uri="{BB962C8B-B14F-4D97-AF65-F5344CB8AC3E}">
        <p14:creationId xmlns:p14="http://schemas.microsoft.com/office/powerpoint/2010/main" val="417458652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4AA81E-BC9F-9470-4F7A-7EAA7B061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28395"/>
          </a:xfrm>
        </p:spPr>
        <p:txBody>
          <a:bodyPr>
            <a:normAutofit/>
          </a:bodyPr>
          <a:lstStyle/>
          <a:p>
            <a:r>
              <a:rPr lang="en-IN" sz="3600" dirty="0">
                <a:latin typeface="Arial Black" panose="020B0A04020102020204" pitchFamily="34" charset="0"/>
              </a:rPr>
              <a:t>Segmented univariate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9128C0-8B10-0A9E-A709-A071CC4AA8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5120"/>
            <a:ext cx="10515600" cy="4581843"/>
          </a:xfrm>
        </p:spPr>
        <p:txBody>
          <a:bodyPr/>
          <a:lstStyle/>
          <a:p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The target column in the dataset application_data.csv has 2 unique values which are 1 and 0. </a:t>
            </a:r>
          </a:p>
          <a:p>
            <a:endParaRPr lang="en-I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I created 2 </a:t>
            </a:r>
            <a:r>
              <a:rPr lang="en-IN" sz="2000" dirty="0" err="1">
                <a:latin typeface="Arial" panose="020B0604020202020204" pitchFamily="34" charset="0"/>
                <a:cs typeface="Arial" panose="020B0604020202020204" pitchFamily="34" charset="0"/>
              </a:rPr>
              <a:t>dataframes</a:t>
            </a:r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 with namely target_0,target_1.</a:t>
            </a:r>
          </a:p>
          <a:p>
            <a:endParaRPr lang="en-I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Target_0 has the dataset of application_data.csv who has target value as 0.</a:t>
            </a:r>
          </a:p>
          <a:p>
            <a:endParaRPr lang="en-I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Target_1 has the dataset of </a:t>
            </a:r>
            <a:r>
              <a:rPr lang="en-IN" sz="2000" dirty="0" err="1">
                <a:latin typeface="Arial" panose="020B0604020202020204" pitchFamily="34" charset="0"/>
                <a:cs typeface="Arial" panose="020B0604020202020204" pitchFamily="34" charset="0"/>
              </a:rPr>
              <a:t>application_</a:t>
            </a:r>
            <a:r>
              <a:rPr lang="en-IN" sz="2000" err="1"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r>
              <a:rPr lang="en-IN" sz="2000">
                <a:latin typeface="Arial" panose="020B0604020202020204" pitchFamily="34" charset="0"/>
                <a:cs typeface="Arial" panose="020B0604020202020204" pitchFamily="34" charset="0"/>
              </a:rPr>
              <a:t>.csv </a:t>
            </a:r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who has target value as 1.</a:t>
            </a: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736348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0206FE7-D451-C92E-467C-38E005ECEC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54" t="36848" r="13848" b="3261"/>
          <a:stretch/>
        </p:blipFill>
        <p:spPr>
          <a:xfrm>
            <a:off x="396240" y="2047239"/>
            <a:ext cx="4815840" cy="3256281"/>
          </a:xfrm>
        </p:spPr>
      </p:pic>
      <p:pic>
        <p:nvPicPr>
          <p:cNvPr id="10" name="Content Placeholder 8">
            <a:extLst>
              <a:ext uri="{FF2B5EF4-FFF2-40B4-BE49-F238E27FC236}">
                <a16:creationId xmlns:a16="http://schemas.microsoft.com/office/drawing/2014/main" id="{5E83D0B6-2CA5-92D8-43ED-954BB1ACD11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45" t="32295" r="13356" b="8866"/>
          <a:stretch/>
        </p:blipFill>
        <p:spPr>
          <a:xfrm>
            <a:off x="6217920" y="2047239"/>
            <a:ext cx="5019040" cy="3154681"/>
          </a:xfrm>
          <a:prstGeom prst="rect">
            <a:avLst/>
          </a:prstGeom>
        </p:spPr>
      </p:pic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BCDB859B-F5B3-C41F-3BCC-F9C85BFF6A28}"/>
              </a:ext>
            </a:extLst>
          </p:cNvPr>
          <p:cNvSpPr txBox="1">
            <a:spLocks/>
          </p:cNvSpPr>
          <p:nvPr/>
        </p:nvSpPr>
        <p:spPr>
          <a:xfrm>
            <a:off x="838200" y="812800"/>
            <a:ext cx="10515600" cy="53641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sz="2000" dirty="0">
                <a:latin typeface="Arial Black" panose="020B0A04020102020204" pitchFamily="34" charset="0"/>
              </a:rPr>
              <a:t>                 Target_1                                                         Target_0</a:t>
            </a:r>
          </a:p>
          <a:p>
            <a:pPr marL="0" indent="0">
              <a:buNone/>
            </a:pPr>
            <a:r>
              <a:rPr lang="en-IN" dirty="0"/>
              <a:t>    </a:t>
            </a:r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clients with Payment Difficulties                                                All other cases</a:t>
            </a:r>
          </a:p>
        </p:txBody>
      </p:sp>
    </p:spTree>
    <p:extLst>
      <p:ext uri="{BB962C8B-B14F-4D97-AF65-F5344CB8AC3E}">
        <p14:creationId xmlns:p14="http://schemas.microsoft.com/office/powerpoint/2010/main" val="68846558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C703F979-ADD2-A362-1AAF-A26C2E8D04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54" t="32996" r="15324" b="8399"/>
          <a:stretch/>
        </p:blipFill>
        <p:spPr>
          <a:xfrm>
            <a:off x="609599" y="2153919"/>
            <a:ext cx="5201921" cy="3048001"/>
          </a:xfrm>
        </p:spPr>
      </p:pic>
      <p:pic>
        <p:nvPicPr>
          <p:cNvPr id="10" name="Content Placeholder 4">
            <a:extLst>
              <a:ext uri="{FF2B5EF4-FFF2-40B4-BE49-F238E27FC236}">
                <a16:creationId xmlns:a16="http://schemas.microsoft.com/office/drawing/2014/main" id="{3569D725-5D99-7550-01C1-F8E2A9FDC00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00" t="42101" r="14831" b="1394"/>
          <a:stretch/>
        </p:blipFill>
        <p:spPr>
          <a:xfrm>
            <a:off x="6573518" y="2153919"/>
            <a:ext cx="5201921" cy="3048001"/>
          </a:xfrm>
          <a:prstGeom prst="rect">
            <a:avLst/>
          </a:prstGeom>
        </p:spPr>
      </p:pic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8022407D-A7C4-DE48-1E9A-9B6732CE423E}"/>
              </a:ext>
            </a:extLst>
          </p:cNvPr>
          <p:cNvSpPr txBox="1">
            <a:spLocks/>
          </p:cNvSpPr>
          <p:nvPr/>
        </p:nvSpPr>
        <p:spPr>
          <a:xfrm>
            <a:off x="838200" y="822960"/>
            <a:ext cx="10515600" cy="53641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sz="2000" dirty="0">
                <a:latin typeface="Arial Black" panose="020B0A04020102020204" pitchFamily="34" charset="0"/>
              </a:rPr>
              <a:t>                 Target_1                                                         Target_0</a:t>
            </a:r>
          </a:p>
          <a:p>
            <a:pPr marL="0" indent="0">
              <a:buNone/>
            </a:pPr>
            <a:r>
              <a:rPr lang="en-IN" dirty="0"/>
              <a:t>    </a:t>
            </a:r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clients with Payment Difficulties                                                All other cases</a:t>
            </a:r>
          </a:p>
        </p:txBody>
      </p:sp>
    </p:spTree>
    <p:extLst>
      <p:ext uri="{BB962C8B-B14F-4D97-AF65-F5344CB8AC3E}">
        <p14:creationId xmlns:p14="http://schemas.microsoft.com/office/powerpoint/2010/main" val="232985835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E7AFFEB-016E-22F7-4DCF-360F903AE9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08" t="42568" r="14832" b="9799"/>
          <a:stretch/>
        </p:blipFill>
        <p:spPr>
          <a:xfrm>
            <a:off x="741679" y="2153918"/>
            <a:ext cx="5151121" cy="2865121"/>
          </a:xfrm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ACC9DF44-EEC4-09C5-E258-C1490BFF2A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99" t="43969" r="14586" b="7698"/>
          <a:stretch/>
        </p:blipFill>
        <p:spPr>
          <a:xfrm>
            <a:off x="6624320" y="2153918"/>
            <a:ext cx="5039361" cy="2865121"/>
          </a:xfrm>
          <a:prstGeom prst="rect">
            <a:avLst/>
          </a:prstGeom>
        </p:spPr>
      </p:pic>
      <p:sp>
        <p:nvSpPr>
          <p:cNvPr id="7" name="Content Placeholder 10">
            <a:extLst>
              <a:ext uri="{FF2B5EF4-FFF2-40B4-BE49-F238E27FC236}">
                <a16:creationId xmlns:a16="http://schemas.microsoft.com/office/drawing/2014/main" id="{08EB5E4F-B994-B90B-D56E-FECBA17E504A}"/>
              </a:ext>
            </a:extLst>
          </p:cNvPr>
          <p:cNvSpPr txBox="1">
            <a:spLocks/>
          </p:cNvSpPr>
          <p:nvPr/>
        </p:nvSpPr>
        <p:spPr>
          <a:xfrm>
            <a:off x="838200" y="812800"/>
            <a:ext cx="10515600" cy="53641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sz="2000" dirty="0">
                <a:latin typeface="Arial Black" panose="020B0A04020102020204" pitchFamily="34" charset="0"/>
              </a:rPr>
              <a:t>                 Target_1                                                         Target_0</a:t>
            </a:r>
          </a:p>
          <a:p>
            <a:pPr marL="0" indent="0">
              <a:buNone/>
            </a:pPr>
            <a:r>
              <a:rPr lang="en-IN" dirty="0"/>
              <a:t>    </a:t>
            </a:r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clients with Payment Difficulties                                                All other cases</a:t>
            </a:r>
          </a:p>
        </p:txBody>
      </p:sp>
    </p:spTree>
    <p:extLst>
      <p:ext uri="{BB962C8B-B14F-4D97-AF65-F5344CB8AC3E}">
        <p14:creationId xmlns:p14="http://schemas.microsoft.com/office/powerpoint/2010/main" val="395960892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99433A3-65C4-7710-2BA2-D9902110C5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08" t="42569" r="14340" b="10266"/>
          <a:stretch/>
        </p:blipFill>
        <p:spPr>
          <a:xfrm>
            <a:off x="660400" y="2458561"/>
            <a:ext cx="5171440" cy="2855119"/>
          </a:xfrm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F7E13142-8DA8-64DE-6624-3353D0DB63A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54" t="42102" r="15077" b="10266"/>
          <a:stretch/>
        </p:blipFill>
        <p:spPr>
          <a:xfrm>
            <a:off x="6583680" y="2357120"/>
            <a:ext cx="4947920" cy="2956559"/>
          </a:xfrm>
          <a:prstGeom prst="rect">
            <a:avLst/>
          </a:prstGeom>
        </p:spPr>
      </p:pic>
      <p:sp>
        <p:nvSpPr>
          <p:cNvPr id="7" name="Content Placeholder 10">
            <a:extLst>
              <a:ext uri="{FF2B5EF4-FFF2-40B4-BE49-F238E27FC236}">
                <a16:creationId xmlns:a16="http://schemas.microsoft.com/office/drawing/2014/main" id="{F8D2D9C7-75BC-E596-9060-ACE00DF7ACD5}"/>
              </a:ext>
            </a:extLst>
          </p:cNvPr>
          <p:cNvSpPr txBox="1">
            <a:spLocks/>
          </p:cNvSpPr>
          <p:nvPr/>
        </p:nvSpPr>
        <p:spPr>
          <a:xfrm>
            <a:off x="838200" y="812800"/>
            <a:ext cx="10515600" cy="53641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sz="2000" dirty="0">
                <a:latin typeface="Arial Black" panose="020B0A04020102020204" pitchFamily="34" charset="0"/>
              </a:rPr>
              <a:t>                 Target_1                                                         Target_0</a:t>
            </a:r>
          </a:p>
          <a:p>
            <a:pPr marL="0" indent="0">
              <a:buNone/>
            </a:pPr>
            <a:r>
              <a:rPr lang="en-IN" dirty="0"/>
              <a:t>    </a:t>
            </a:r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clients with Payment Difficulties                                                All other cases</a:t>
            </a:r>
          </a:p>
        </p:txBody>
      </p:sp>
    </p:spTree>
    <p:extLst>
      <p:ext uri="{BB962C8B-B14F-4D97-AF65-F5344CB8AC3E}">
        <p14:creationId xmlns:p14="http://schemas.microsoft.com/office/powerpoint/2010/main" val="183187576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76E8E3F-D003-CB13-BA25-177E6382CB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23" t="47939" r="14340" b="2795"/>
          <a:stretch/>
        </p:blipFill>
        <p:spPr>
          <a:xfrm>
            <a:off x="838200" y="2133600"/>
            <a:ext cx="4993640" cy="2946400"/>
          </a:xfrm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08D252BF-F6C1-F344-5D8B-203097149D5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61" t="40701" r="14340" b="1160"/>
          <a:stretch/>
        </p:blipFill>
        <p:spPr>
          <a:xfrm>
            <a:off x="6461760" y="2133600"/>
            <a:ext cx="4704080" cy="2946400"/>
          </a:xfrm>
          <a:prstGeom prst="rect">
            <a:avLst/>
          </a:prstGeom>
        </p:spPr>
      </p:pic>
      <p:sp>
        <p:nvSpPr>
          <p:cNvPr id="7" name="Content Placeholder 10">
            <a:extLst>
              <a:ext uri="{FF2B5EF4-FFF2-40B4-BE49-F238E27FC236}">
                <a16:creationId xmlns:a16="http://schemas.microsoft.com/office/drawing/2014/main" id="{1C8E6BF8-9801-C0F9-58C2-2EC44C45AA88}"/>
              </a:ext>
            </a:extLst>
          </p:cNvPr>
          <p:cNvSpPr txBox="1">
            <a:spLocks/>
          </p:cNvSpPr>
          <p:nvPr/>
        </p:nvSpPr>
        <p:spPr>
          <a:xfrm>
            <a:off x="838200" y="812800"/>
            <a:ext cx="10515600" cy="53641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sz="2000" dirty="0">
                <a:latin typeface="Arial Black" panose="020B0A04020102020204" pitchFamily="34" charset="0"/>
              </a:rPr>
              <a:t>                 Target_1                                                         Target_0</a:t>
            </a:r>
          </a:p>
          <a:p>
            <a:pPr marL="0" indent="0">
              <a:buNone/>
            </a:pPr>
            <a:r>
              <a:rPr lang="en-IN" dirty="0"/>
              <a:t>    </a:t>
            </a:r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clients with Payment Difficulties                                                All other cases</a:t>
            </a:r>
          </a:p>
        </p:txBody>
      </p:sp>
    </p:spTree>
    <p:extLst>
      <p:ext uri="{BB962C8B-B14F-4D97-AF65-F5344CB8AC3E}">
        <p14:creationId xmlns:p14="http://schemas.microsoft.com/office/powerpoint/2010/main" val="219311041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C1E71B-7679-CF5E-F997-09C71B3AB7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23595"/>
          </a:xfrm>
        </p:spPr>
        <p:txBody>
          <a:bodyPr>
            <a:normAutofit/>
          </a:bodyPr>
          <a:lstStyle/>
          <a:p>
            <a:r>
              <a:rPr lang="en-IN" sz="3600" dirty="0">
                <a:latin typeface="Arial Black" panose="020B0A04020102020204" pitchFamily="34" charset="0"/>
              </a:rPr>
              <a:t>INFERENCE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30A6741-DDD8-3D4A-79E5-10E95891AC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30960"/>
            <a:ext cx="10515600" cy="4846003"/>
          </a:xfrm>
        </p:spPr>
        <p:txBody>
          <a:bodyPr/>
          <a:lstStyle/>
          <a:p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The clients with low income and low credit are more in applying for loans and also has the difficulty in paying the loans.</a:t>
            </a:r>
          </a:p>
          <a:p>
            <a:endParaRPr lang="en-I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The people with age between 60 to 70 has the less difficulty in paying loan.</a:t>
            </a:r>
          </a:p>
          <a:p>
            <a:endParaRPr lang="en-I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Females are more in applying loans and most of them will pay back the loan amount.</a:t>
            </a:r>
          </a:p>
          <a:p>
            <a:endParaRPr lang="en-I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There are more married people in applying for loans who are in target_0 dataset that means they doesn’t have difficulty in paying the loan amount.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8234852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BE9860-ED81-93E6-2217-54B14EF4C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57275"/>
          </a:xfrm>
        </p:spPr>
        <p:txBody>
          <a:bodyPr>
            <a:normAutofit/>
          </a:bodyPr>
          <a:lstStyle/>
          <a:p>
            <a:r>
              <a:rPr lang="en-IN" sz="3600" dirty="0">
                <a:latin typeface="Arial Black" panose="020B0A04020102020204" pitchFamily="34" charset="0"/>
              </a:rPr>
              <a:t>Bivariate analysis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D9D0BFB-5BB6-EBB1-4F97-9F18C3D5F7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6400"/>
            <a:ext cx="10515600" cy="4500563"/>
          </a:xfrm>
        </p:spPr>
        <p:txBody>
          <a:bodyPr>
            <a:normAutofit/>
          </a:bodyPr>
          <a:lstStyle/>
          <a:p>
            <a:r>
              <a:rPr lang="en-IN" sz="2000" dirty="0">
                <a:latin typeface="Arial Black" panose="020B0A04020102020204" pitchFamily="34" charset="0"/>
              </a:rPr>
              <a:t>Application_data.csv</a:t>
            </a:r>
          </a:p>
          <a:p>
            <a:endParaRPr lang="en-IN" sz="2000" dirty="0">
              <a:latin typeface="Arial Black" panose="020B0A04020102020204" pitchFamily="34" charset="0"/>
            </a:endParaRPr>
          </a:p>
          <a:p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In the Bivariate </a:t>
            </a:r>
            <a:r>
              <a:rPr lang="en-IN" sz="2000" dirty="0" err="1">
                <a:latin typeface="Arial" panose="020B0604020202020204" pitchFamily="34" charset="0"/>
                <a:cs typeface="Arial" panose="020B0604020202020204" pitchFamily="34" charset="0"/>
              </a:rPr>
              <a:t>analysis,we</a:t>
            </a:r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sz="2000" dirty="0" err="1">
                <a:latin typeface="Arial" panose="020B0604020202020204" pitchFamily="34" charset="0"/>
                <a:cs typeface="Arial" panose="020B0604020202020204" pitchFamily="34" charset="0"/>
              </a:rPr>
              <a:t>gonna</a:t>
            </a:r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 use target column as one variable which is constantly taken to compare with other columns in the dataset. </a:t>
            </a:r>
          </a:p>
        </p:txBody>
      </p:sp>
    </p:spTree>
    <p:extLst>
      <p:ext uri="{BB962C8B-B14F-4D97-AF65-F5344CB8AC3E}">
        <p14:creationId xmlns:p14="http://schemas.microsoft.com/office/powerpoint/2010/main" val="22789258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47AE788E-B273-C72E-5427-C9A2D679101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00" t="40468" r="12618" b="1159"/>
          <a:stretch/>
        </p:blipFill>
        <p:spPr>
          <a:xfrm>
            <a:off x="629920" y="1188721"/>
            <a:ext cx="5019040" cy="402336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B16D5D3-0A16-A097-6CE4-36C2C71D2D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61" t="41167" r="14340" b="2094"/>
          <a:stretch/>
        </p:blipFill>
        <p:spPr>
          <a:xfrm>
            <a:off x="6096000" y="1285239"/>
            <a:ext cx="5019040" cy="3926841"/>
          </a:xfrm>
        </p:spPr>
      </p:pic>
    </p:spTree>
    <p:extLst>
      <p:ext uri="{BB962C8B-B14F-4D97-AF65-F5344CB8AC3E}">
        <p14:creationId xmlns:p14="http://schemas.microsoft.com/office/powerpoint/2010/main" val="400314742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CD5FFF1-B95F-33B5-E139-BF1A6DFCC4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54" t="41401" r="13356" b="459"/>
          <a:stretch/>
        </p:blipFill>
        <p:spPr>
          <a:xfrm>
            <a:off x="640080" y="1270000"/>
            <a:ext cx="5181600" cy="3901440"/>
          </a:xfrm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A5A0B811-7580-01CD-C5E9-2EA86CC331A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70" t="42101" r="16061" b="6998"/>
          <a:stretch/>
        </p:blipFill>
        <p:spPr>
          <a:xfrm>
            <a:off x="6370322" y="1270000"/>
            <a:ext cx="5110478" cy="340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3966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CAFF7F-0109-6437-59F1-507F5C3A84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41506"/>
          </a:xfrm>
        </p:spPr>
        <p:txBody>
          <a:bodyPr>
            <a:normAutofit/>
          </a:bodyPr>
          <a:lstStyle/>
          <a:p>
            <a:r>
              <a:rPr lang="en-IN" sz="3600" b="1" i="0" dirty="0">
                <a:effectLst/>
                <a:latin typeface="Arial Black" panose="020B0A04020102020204" pitchFamily="34" charset="0"/>
              </a:rPr>
              <a:t>Insights</a:t>
            </a:r>
            <a:endParaRPr lang="en-IN" sz="3600" dirty="0">
              <a:latin typeface="Arial Black" panose="020B0A040201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2DBE50-E8CA-B5FC-9069-679EEF7116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4021"/>
            <a:ext cx="10515600" cy="4762942"/>
          </a:xfrm>
        </p:spPr>
        <p:txBody>
          <a:bodyPr>
            <a:normAutofit/>
          </a:bodyPr>
          <a:lstStyle/>
          <a:p>
            <a:r>
              <a:rPr lang="en-IN" dirty="0">
                <a:latin typeface="Arial Black" panose="020B0A04020102020204" pitchFamily="34" charset="0"/>
              </a:rPr>
              <a:t>Overall approach of analysis:</a:t>
            </a:r>
          </a:p>
          <a:p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We have two datasets namely</a:t>
            </a:r>
          </a:p>
          <a:p>
            <a:pPr marL="0" indent="0">
              <a:buNone/>
            </a:pPr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                 previous_application.csv-contains the data of clients who applied for loan in past.                            </a:t>
            </a:r>
          </a:p>
          <a:p>
            <a:pPr marL="0" indent="0">
              <a:buNone/>
            </a:pPr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                 application_data.csv - contains the data of clients who applied for loan now.</a:t>
            </a:r>
          </a:p>
          <a:p>
            <a:pPr marL="0" indent="0">
              <a:buNone/>
            </a:pPr>
            <a:endParaRPr lang="en-I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I start with data </a:t>
            </a:r>
            <a:r>
              <a:rPr lang="en-IN" sz="2000" dirty="0" err="1">
                <a:latin typeface="Arial" panose="020B0604020202020204" pitchFamily="34" charset="0"/>
                <a:cs typeface="Arial" panose="020B0604020202020204" pitchFamily="34" charset="0"/>
              </a:rPr>
              <a:t>cleaning.I</a:t>
            </a:r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 will find the number of nulls present in the dataset.</a:t>
            </a:r>
          </a:p>
          <a:p>
            <a:endParaRPr lang="en-I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I removed the columns which has the null percentage greater than 35%.</a:t>
            </a:r>
          </a:p>
          <a:p>
            <a:pPr marL="0" indent="0">
              <a:buNone/>
            </a:pPr>
            <a:endParaRPr lang="en-I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 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27140379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4681E55-0A60-5E91-BA7E-92BDA7B645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07" t="45837" r="15323" b="7931"/>
          <a:stretch/>
        </p:blipFill>
        <p:spPr>
          <a:xfrm>
            <a:off x="670559" y="1432560"/>
            <a:ext cx="5222241" cy="3383279"/>
          </a:xfrm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3F9A996B-F37F-CE6F-8243-98F90372EC5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62" t="41401" r="14586" b="2094"/>
          <a:stretch/>
        </p:blipFill>
        <p:spPr>
          <a:xfrm>
            <a:off x="6908799" y="1432560"/>
            <a:ext cx="4612642" cy="3383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92413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FB157F-E5FE-1F41-EB73-01E65EBC39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4945"/>
          </a:xfrm>
        </p:spPr>
        <p:txBody>
          <a:bodyPr>
            <a:normAutofit/>
          </a:bodyPr>
          <a:lstStyle/>
          <a:p>
            <a:r>
              <a:rPr lang="en-IN" sz="3600" dirty="0">
                <a:latin typeface="Arial Black" panose="020B0A04020102020204" pitchFamily="34" charset="0"/>
              </a:rPr>
              <a:t>INFERENCE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00E9AB-1191-2982-E190-4753BA95AA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4594"/>
            <a:ext cx="10515600" cy="4772369"/>
          </a:xfrm>
        </p:spPr>
        <p:txBody>
          <a:bodyPr/>
          <a:lstStyle/>
          <a:p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The most of the clients with low </a:t>
            </a:r>
            <a:r>
              <a:rPr lang="en-IN" sz="2000" dirty="0" err="1">
                <a:latin typeface="Arial" panose="020B0604020202020204" pitchFamily="34" charset="0"/>
                <a:cs typeface="Arial" panose="020B0604020202020204" pitchFamily="34" charset="0"/>
              </a:rPr>
              <a:t>income,low</a:t>
            </a:r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 credit and low annuity doesn’t have any difficulty in payment.</a:t>
            </a:r>
          </a:p>
          <a:p>
            <a:endParaRPr lang="en-I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The most of the clients with age between 30 to 70 doesn’t have any difficulty in payment.</a:t>
            </a:r>
          </a:p>
          <a:p>
            <a:endParaRPr lang="en-I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Females are more punctual in paying the loans compared to males.</a:t>
            </a:r>
          </a:p>
          <a:p>
            <a:endParaRPr lang="en-I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Most of the married clients </a:t>
            </a:r>
            <a:r>
              <a:rPr lang="en-IN" sz="2000" dirty="0" err="1">
                <a:latin typeface="Arial" panose="020B0604020202020204" pitchFamily="34" charset="0"/>
                <a:cs typeface="Arial" panose="020B0604020202020204" pitchFamily="34" charset="0"/>
              </a:rPr>
              <a:t>gonna</a:t>
            </a:r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 pay the loan amount.</a:t>
            </a:r>
          </a:p>
          <a:p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8197381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C485B63-801A-D7C9-28E8-1297897A2A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95680"/>
            <a:ext cx="10515600" cy="5181283"/>
          </a:xfrm>
        </p:spPr>
        <p:txBody>
          <a:bodyPr/>
          <a:lstStyle/>
          <a:p>
            <a:r>
              <a:rPr lang="en-IN" sz="2000" b="1" dirty="0">
                <a:latin typeface="Arial" panose="020B0604020202020204" pitchFamily="34" charset="0"/>
                <a:cs typeface="Arial" panose="020B0604020202020204" pitchFamily="34" charset="0"/>
              </a:rPr>
              <a:t>Previous_application.csv</a:t>
            </a:r>
          </a:p>
          <a:p>
            <a:endParaRPr lang="en-IN" dirty="0"/>
          </a:p>
          <a:p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In this dataset for bivariate analysis we </a:t>
            </a:r>
            <a:r>
              <a:rPr lang="en-IN" sz="2000" dirty="0" err="1">
                <a:latin typeface="Arial" panose="020B0604020202020204" pitchFamily="34" charset="0"/>
                <a:cs typeface="Arial" panose="020B0604020202020204" pitchFamily="34" charset="0"/>
              </a:rPr>
              <a:t>gonna</a:t>
            </a:r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 use </a:t>
            </a:r>
            <a:r>
              <a:rPr lang="en-IN" sz="2000" dirty="0" err="1">
                <a:latin typeface="Arial" panose="020B0604020202020204" pitchFamily="34" charset="0"/>
                <a:cs typeface="Arial" panose="020B0604020202020204" pitchFamily="34" charset="0"/>
              </a:rPr>
              <a:t>contract_status</a:t>
            </a:r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IN" sz="2000" dirty="0" err="1">
                <a:latin typeface="Arial" panose="020B0604020202020204" pitchFamily="34" charset="0"/>
                <a:cs typeface="Arial" panose="020B0604020202020204" pitchFamily="34" charset="0"/>
              </a:rPr>
              <a:t>approved,refused</a:t>
            </a:r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IN" sz="2000" dirty="0" err="1">
                <a:latin typeface="Arial" panose="020B0604020202020204" pitchFamily="34" charset="0"/>
                <a:cs typeface="Arial" panose="020B0604020202020204" pitchFamily="34" charset="0"/>
              </a:rPr>
              <a:t>canceled,unused</a:t>
            </a:r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 offer) column as constant variable to compare with other columns.</a:t>
            </a:r>
          </a:p>
        </p:txBody>
      </p:sp>
    </p:spTree>
    <p:extLst>
      <p:ext uri="{BB962C8B-B14F-4D97-AF65-F5344CB8AC3E}">
        <p14:creationId xmlns:p14="http://schemas.microsoft.com/office/powerpoint/2010/main" val="201705024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0FC2750-C48B-6D95-BE95-9A9D2E6614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61" t="40934" r="18275" b="1627"/>
          <a:stretch/>
        </p:blipFill>
        <p:spPr>
          <a:xfrm>
            <a:off x="711200" y="1889760"/>
            <a:ext cx="5029200" cy="3393439"/>
          </a:xfrm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02BB27E2-73A7-107D-3643-85C8C943FF7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15" t="40234" r="13356" b="1860"/>
          <a:stretch/>
        </p:blipFill>
        <p:spPr>
          <a:xfrm>
            <a:off x="6451602" y="1971039"/>
            <a:ext cx="5029198" cy="331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09944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8DC0BB6-4A85-2904-CC8D-845F60C563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15" t="41868" r="13356" b="2561"/>
          <a:stretch/>
        </p:blipFill>
        <p:spPr>
          <a:xfrm>
            <a:off x="721360" y="1879600"/>
            <a:ext cx="4419600" cy="2814319"/>
          </a:xfrm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6949CB47-2471-C48A-979E-11B94A68216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07" t="26924" r="14094" b="2094"/>
          <a:stretch/>
        </p:blipFill>
        <p:spPr>
          <a:xfrm>
            <a:off x="5943600" y="1524000"/>
            <a:ext cx="5303520" cy="3809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10052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FD7EDFE-775B-765C-99F9-A1088392EC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53" t="44904" r="13848" b="6997"/>
          <a:stretch/>
        </p:blipFill>
        <p:spPr>
          <a:xfrm>
            <a:off x="731519" y="1981201"/>
            <a:ext cx="5232401" cy="3139440"/>
          </a:xfrm>
        </p:spPr>
      </p:pic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7FE477AF-C5EC-ECEF-5DAF-FE8CEAE9BF0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07" t="40702" r="14832" b="1627"/>
          <a:stretch/>
        </p:blipFill>
        <p:spPr>
          <a:xfrm>
            <a:off x="6532880" y="1899920"/>
            <a:ext cx="5344159" cy="330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37519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5E07F3F-6501-704C-617B-87C354489F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00" t="40234" r="14832" b="8631"/>
          <a:stretch/>
        </p:blipFill>
        <p:spPr>
          <a:xfrm>
            <a:off x="2062480" y="1300481"/>
            <a:ext cx="6593840" cy="4033520"/>
          </a:xfrm>
        </p:spPr>
      </p:pic>
    </p:spTree>
    <p:extLst>
      <p:ext uri="{BB962C8B-B14F-4D97-AF65-F5344CB8AC3E}">
        <p14:creationId xmlns:p14="http://schemas.microsoft.com/office/powerpoint/2010/main" val="204152527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F533C-BB4F-8BFC-C401-AC82D0B7F4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4054"/>
          </a:xfrm>
        </p:spPr>
        <p:txBody>
          <a:bodyPr>
            <a:normAutofit/>
          </a:bodyPr>
          <a:lstStyle/>
          <a:p>
            <a:r>
              <a:rPr lang="en-IN" sz="3600" dirty="0">
                <a:latin typeface="Arial Black" panose="020B0A04020102020204" pitchFamily="34" charset="0"/>
              </a:rPr>
              <a:t>INFERENCE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429816-9AEB-5917-57F5-43161491EA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3447"/>
            <a:ext cx="10515600" cy="4753516"/>
          </a:xfrm>
        </p:spPr>
        <p:txBody>
          <a:bodyPr/>
          <a:lstStyle/>
          <a:p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The clients who applied for credit amount more than 3,000,000 are not approved.</a:t>
            </a:r>
          </a:p>
          <a:p>
            <a:pPr marL="0" indent="0">
              <a:buNone/>
            </a:pPr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The clients with annuity greater than 50,000 are not approved.</a:t>
            </a:r>
          </a:p>
          <a:p>
            <a:endParaRPr lang="en-I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Most of the consumer loans are approved.</a:t>
            </a:r>
          </a:p>
          <a:p>
            <a:endParaRPr lang="en-I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The repeated client has the high chances of not approved of loans compared to new and refreshed clients.</a:t>
            </a:r>
          </a:p>
          <a:p>
            <a:endParaRPr lang="en-I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The approval rate is high for the loan who are requested for the consumer electronics.</a:t>
            </a:r>
          </a:p>
          <a:p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781996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DE0904-7475-B7AB-711C-12FCAAC93E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25195"/>
          </a:xfrm>
        </p:spPr>
        <p:txBody>
          <a:bodyPr>
            <a:normAutofit/>
          </a:bodyPr>
          <a:lstStyle/>
          <a:p>
            <a:r>
              <a:rPr lang="en-IN" sz="3600" dirty="0">
                <a:latin typeface="Arial Black" panose="020B0A04020102020204" pitchFamily="34" charset="0"/>
              </a:rPr>
              <a:t>correlation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71E06D-EDCF-F122-1414-5FBF31A46E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3360"/>
            <a:ext cx="10515600" cy="4693603"/>
          </a:xfrm>
        </p:spPr>
        <p:txBody>
          <a:bodyPr>
            <a:normAutofit/>
          </a:bodyPr>
          <a:lstStyle/>
          <a:p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The correlation between the columns are found using </a:t>
            </a:r>
            <a:r>
              <a:rPr lang="en-IN" sz="2000" dirty="0" err="1">
                <a:latin typeface="Arial" panose="020B0604020202020204" pitchFamily="34" charset="0"/>
                <a:cs typeface="Arial" panose="020B0604020202020204" pitchFamily="34" charset="0"/>
              </a:rPr>
              <a:t>corr</a:t>
            </a:r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() and the top 10 is given below.</a:t>
            </a:r>
          </a:p>
          <a:p>
            <a:endParaRPr lang="en-I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sz="2000" b="1" dirty="0">
                <a:latin typeface="Arial" panose="020B0604020202020204" pitchFamily="34" charset="0"/>
                <a:cs typeface="Arial" panose="020B0604020202020204" pitchFamily="34" charset="0"/>
              </a:rPr>
              <a:t>Application_data.csv</a:t>
            </a:r>
          </a:p>
          <a:p>
            <a:endParaRPr lang="en-IN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For the </a:t>
            </a:r>
            <a:r>
              <a:rPr lang="en-IN" sz="2000" dirty="0" err="1">
                <a:latin typeface="Arial" panose="020B0604020202020204" pitchFamily="34" charset="0"/>
                <a:cs typeface="Arial" panose="020B0604020202020204" pitchFamily="34" charset="0"/>
              </a:rPr>
              <a:t>dataframe</a:t>
            </a:r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 target_0 the highest correlated columns are </a:t>
            </a:r>
            <a:r>
              <a:rPr lang="fr-FR" sz="20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OBS_60_CNT_SOCIAL_CIRCLE and OBS_30_CNT_SOCIAL_CIRCLE.</a:t>
            </a:r>
          </a:p>
          <a:p>
            <a:endParaRPr lang="fr-FR" sz="20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the </a:t>
            </a:r>
            <a:r>
              <a:rPr lang="fr-FR" sz="20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dataframe</a:t>
            </a:r>
            <a:r>
              <a:rPr lang="fr-FR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target_1 the </a:t>
            </a:r>
            <a:r>
              <a:rPr lang="fr-FR" sz="20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highest</a:t>
            </a:r>
            <a:r>
              <a:rPr lang="fr-FR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20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correlated</a:t>
            </a:r>
            <a:r>
              <a:rPr lang="fr-FR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20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columns</a:t>
            </a:r>
            <a:r>
              <a:rPr lang="fr-FR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are</a:t>
            </a:r>
            <a:r>
              <a:rPr lang="fr-FR" sz="20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OBS_60_CNT_SOCIAL_CIRCLE and OBS_30_CNT_SOCIAL_CIRCLE.</a:t>
            </a:r>
            <a:endParaRPr lang="en-IN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667256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B34D8E3-6CBA-25B9-014B-1FB098FD1D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70" t="43035" r="22948" b="24743"/>
          <a:stretch/>
        </p:blipFill>
        <p:spPr>
          <a:xfrm>
            <a:off x="838200" y="2205111"/>
            <a:ext cx="4683761" cy="2885440"/>
          </a:xfrm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D562BE26-45A7-0C8A-6741-31F79B2BD2F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08" t="52959" r="23808" b="15170"/>
          <a:stretch/>
        </p:blipFill>
        <p:spPr>
          <a:xfrm>
            <a:off x="6337885" y="2276036"/>
            <a:ext cx="4775592" cy="2999349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6D1ACB9-05CB-16D3-5B28-D79B63E1307C}"/>
              </a:ext>
            </a:extLst>
          </p:cNvPr>
          <p:cNvSpPr txBox="1">
            <a:spLocks/>
          </p:cNvSpPr>
          <p:nvPr/>
        </p:nvSpPr>
        <p:spPr>
          <a:xfrm>
            <a:off x="838200" y="1485900"/>
            <a:ext cx="10515600" cy="46910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dirty="0"/>
              <a:t>                Target_0                                                    Target_1</a:t>
            </a:r>
          </a:p>
        </p:txBody>
      </p:sp>
    </p:spTree>
    <p:extLst>
      <p:ext uri="{BB962C8B-B14F-4D97-AF65-F5344CB8AC3E}">
        <p14:creationId xmlns:p14="http://schemas.microsoft.com/office/powerpoint/2010/main" val="24491408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76F5D5-C8DC-3B1B-2151-AE54AC5F52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20132"/>
            <a:ext cx="10515600" cy="5356831"/>
          </a:xfrm>
        </p:spPr>
        <p:txBody>
          <a:bodyPr/>
          <a:lstStyle/>
          <a:p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I filled the remaining nulls using mean and median if the column is numerical else mode if the column is categorical.</a:t>
            </a:r>
          </a:p>
          <a:p>
            <a:endParaRPr lang="en-I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I completed the EDA on both datasets simultaneously.</a:t>
            </a:r>
          </a:p>
          <a:p>
            <a:endParaRPr lang="en-I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In this </a:t>
            </a:r>
            <a:r>
              <a:rPr lang="en-IN" sz="2000" dirty="0" err="1">
                <a:latin typeface="Arial" panose="020B0604020202020204" pitchFamily="34" charset="0"/>
                <a:cs typeface="Arial" panose="020B0604020202020204" pitchFamily="34" charset="0"/>
              </a:rPr>
              <a:t>report,I</a:t>
            </a:r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 summarised the results and provided business insights</a:t>
            </a:r>
            <a:r>
              <a:rPr lang="en-IN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2756754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FA7EC72-58C3-08A6-29E8-EB6DA6861D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18095"/>
            <a:ext cx="10515600" cy="5158868"/>
          </a:xfrm>
        </p:spPr>
        <p:txBody>
          <a:bodyPr>
            <a:normAutofit/>
          </a:bodyPr>
          <a:lstStyle/>
          <a:p>
            <a:r>
              <a:rPr lang="en-IN" sz="2000" dirty="0">
                <a:latin typeface="Arial Black" panose="020B0A04020102020204" pitchFamily="34" charset="0"/>
              </a:rPr>
              <a:t>Previous_application.csv</a:t>
            </a:r>
          </a:p>
          <a:p>
            <a:endParaRPr lang="en-IN" sz="2000" dirty="0">
              <a:latin typeface="Arial Black" panose="020B0A04020102020204" pitchFamily="34" charset="0"/>
            </a:endParaRPr>
          </a:p>
          <a:p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I created 2 </a:t>
            </a:r>
            <a:r>
              <a:rPr lang="en-IN" sz="2000" dirty="0" err="1">
                <a:latin typeface="Arial" panose="020B0604020202020204" pitchFamily="34" charset="0"/>
                <a:cs typeface="Arial" panose="020B0604020202020204" pitchFamily="34" charset="0"/>
              </a:rPr>
              <a:t>dataframes</a:t>
            </a:r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 namely refused and approved.</a:t>
            </a:r>
          </a:p>
          <a:p>
            <a:endParaRPr lang="en-I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Refused </a:t>
            </a:r>
            <a:r>
              <a:rPr lang="en-IN" sz="2000" dirty="0" err="1">
                <a:latin typeface="Arial" panose="020B0604020202020204" pitchFamily="34" charset="0"/>
                <a:cs typeface="Arial" panose="020B0604020202020204" pitchFamily="34" charset="0"/>
              </a:rPr>
              <a:t>dataframe</a:t>
            </a:r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 has the values of </a:t>
            </a:r>
            <a:r>
              <a:rPr lang="en-IN" sz="2000" dirty="0" err="1">
                <a:latin typeface="Arial" panose="020B0604020202020204" pitchFamily="34" charset="0"/>
                <a:cs typeface="Arial" panose="020B0604020202020204" pitchFamily="34" charset="0"/>
              </a:rPr>
              <a:t>previous_application</a:t>
            </a:r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 dataset which has the </a:t>
            </a:r>
            <a:r>
              <a:rPr lang="en-IN" sz="2000" dirty="0" err="1">
                <a:latin typeface="Arial" panose="020B0604020202020204" pitchFamily="34" charset="0"/>
                <a:cs typeface="Arial" panose="020B0604020202020204" pitchFamily="34" charset="0"/>
              </a:rPr>
              <a:t>contract_status</a:t>
            </a:r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 as refused.</a:t>
            </a:r>
          </a:p>
          <a:p>
            <a:endParaRPr lang="en-I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Approved </a:t>
            </a:r>
            <a:r>
              <a:rPr lang="en-IN" sz="2000" dirty="0" err="1">
                <a:latin typeface="Arial" panose="020B0604020202020204" pitchFamily="34" charset="0"/>
                <a:cs typeface="Arial" panose="020B0604020202020204" pitchFamily="34" charset="0"/>
              </a:rPr>
              <a:t>dataframe</a:t>
            </a:r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 has the values of </a:t>
            </a:r>
            <a:r>
              <a:rPr lang="en-IN" sz="2000" dirty="0" err="1">
                <a:latin typeface="Arial" panose="020B0604020202020204" pitchFamily="34" charset="0"/>
                <a:cs typeface="Arial" panose="020B0604020202020204" pitchFamily="34" charset="0"/>
              </a:rPr>
              <a:t>previous_application</a:t>
            </a:r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 dataset which has the </a:t>
            </a:r>
            <a:r>
              <a:rPr lang="en-IN" sz="2000" dirty="0" err="1">
                <a:latin typeface="Arial" panose="020B0604020202020204" pitchFamily="34" charset="0"/>
                <a:cs typeface="Arial" panose="020B0604020202020204" pitchFamily="34" charset="0"/>
              </a:rPr>
              <a:t>contract_status</a:t>
            </a:r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 as approved.</a:t>
            </a:r>
          </a:p>
          <a:p>
            <a:endParaRPr lang="en-IN" sz="200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686212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CF3148-31D3-1514-DD86-CA80A8B531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02936"/>
            <a:ext cx="10515600" cy="5074027"/>
          </a:xfrm>
        </p:spPr>
        <p:txBody>
          <a:bodyPr>
            <a:normAutofit/>
          </a:bodyPr>
          <a:lstStyle/>
          <a:p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For the </a:t>
            </a:r>
            <a:r>
              <a:rPr lang="en-IN" sz="2000" dirty="0" err="1">
                <a:latin typeface="Arial" panose="020B0604020202020204" pitchFamily="34" charset="0"/>
                <a:cs typeface="Arial" panose="020B0604020202020204" pitchFamily="34" charset="0"/>
              </a:rPr>
              <a:t>dataframe</a:t>
            </a:r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 Refused the highest correlated columns are </a:t>
            </a:r>
            <a:r>
              <a:rPr lang="en-IN" sz="20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AMT_GOODS_PRICE and </a:t>
            </a:r>
            <a:r>
              <a:rPr lang="en-IN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AMT_APPLICATION.</a:t>
            </a:r>
          </a:p>
          <a:p>
            <a:endParaRPr lang="en-IN" sz="20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sz="20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For the </a:t>
            </a:r>
            <a:r>
              <a:rPr lang="en-IN" sz="2000" dirty="0" err="1">
                <a:latin typeface="Arial" panose="020B0604020202020204" pitchFamily="34" charset="0"/>
                <a:cs typeface="Arial" panose="020B0604020202020204" pitchFamily="34" charset="0"/>
              </a:rPr>
              <a:t>dataframe</a:t>
            </a:r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 Approved the highest correlated columns are </a:t>
            </a:r>
            <a:r>
              <a:rPr lang="en-IN" sz="20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AMT_GOODS_PRICE and </a:t>
            </a:r>
            <a:r>
              <a:rPr lang="en-IN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AMT_APPLICATION.</a:t>
            </a:r>
          </a:p>
          <a:p>
            <a:endParaRPr lang="en-IN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6C531317-8643-25CF-F1D6-7CE4FC3C5D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381793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389841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269A7F-EFA1-E3CA-F297-4CC6D9802D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93509"/>
            <a:ext cx="10515600" cy="597179"/>
          </a:xfrm>
        </p:spPr>
        <p:txBody>
          <a:bodyPr>
            <a:normAutofit/>
          </a:bodyPr>
          <a:lstStyle/>
          <a:p>
            <a:r>
              <a:rPr lang="en-IN" sz="2400" dirty="0">
                <a:latin typeface="Arial Black" panose="020B0A04020102020204" pitchFamily="34" charset="0"/>
              </a:rPr>
              <a:t>             Refused                                              Approved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03BA2C9-B171-6F6A-65BF-2927E90958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05" t="63765" r="45816" b="5771"/>
          <a:stretch/>
        </p:blipFill>
        <p:spPr>
          <a:xfrm>
            <a:off x="838199" y="1807589"/>
            <a:ext cx="3931763" cy="3650531"/>
          </a:xfrm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6720178A-7B69-9372-999B-CBD68BCECC8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04" t="62466" r="46730" b="7070"/>
          <a:stretch/>
        </p:blipFill>
        <p:spPr>
          <a:xfrm>
            <a:off x="7145517" y="1807589"/>
            <a:ext cx="3601040" cy="3650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24302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E4ED20B-6B5A-5BEC-9DC5-5BF7A644F523}"/>
              </a:ext>
            </a:extLst>
          </p:cNvPr>
          <p:cNvSpPr txBox="1">
            <a:spLocks/>
          </p:cNvSpPr>
          <p:nvPr/>
        </p:nvSpPr>
        <p:spPr>
          <a:xfrm>
            <a:off x="838200" y="414780"/>
            <a:ext cx="10515600" cy="60520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sz="2400" dirty="0">
                <a:latin typeface="Arial Black" panose="020B0A04020102020204" pitchFamily="34" charset="0"/>
              </a:rPr>
              <a:t>Merged dataset</a:t>
            </a:r>
          </a:p>
          <a:p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I merged the 2 datasets on SK_ID_CURR column and did the analysis.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DCD8A8B-7EA0-98F9-F1FB-8875AEBC14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1155"/>
            <a:ext cx="10515600" cy="4715808"/>
          </a:xfrm>
        </p:spPr>
        <p:txBody>
          <a:bodyPr>
            <a:normAutofit/>
          </a:bodyPr>
          <a:lstStyle/>
          <a:p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Most approved clients in past doesn’t have difficulty in payment.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F2DE9B6-C0D3-9227-980D-DAE0EBBB1E3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36" t="37663" r="43402" b="9931"/>
          <a:stretch/>
        </p:blipFill>
        <p:spPr>
          <a:xfrm>
            <a:off x="2799760" y="2330826"/>
            <a:ext cx="5420413" cy="3761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10741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52A1F1-C95F-C47F-526A-1B5F991C80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20132"/>
            <a:ext cx="10515600" cy="5356831"/>
          </a:xfrm>
        </p:spPr>
        <p:txBody>
          <a:bodyPr>
            <a:normAutofit/>
          </a:bodyPr>
          <a:lstStyle/>
          <a:p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Most of the laborers clients has the approvement of the loans in the past.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AAD719E3-DAF8-8728-247A-912B1CB1D5B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89" t="41451" r="15696" b="2005"/>
          <a:stretch/>
        </p:blipFill>
        <p:spPr>
          <a:xfrm>
            <a:off x="2469823" y="1649690"/>
            <a:ext cx="6070862" cy="4666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70707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358CE-174B-810F-913A-E14958011F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Most of the working clients got the approvement for the loans in past.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41BB96E-4B0B-148D-C906-448FF644ED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60" t="39718" r="14785" b="3088"/>
          <a:stretch/>
        </p:blipFill>
        <p:spPr>
          <a:xfrm>
            <a:off x="2318994" y="1690688"/>
            <a:ext cx="6089715" cy="4336330"/>
          </a:xfrm>
        </p:spPr>
      </p:pic>
    </p:spTree>
    <p:extLst>
      <p:ext uri="{BB962C8B-B14F-4D97-AF65-F5344CB8AC3E}">
        <p14:creationId xmlns:p14="http://schemas.microsoft.com/office/powerpoint/2010/main" val="66984218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CD785-DAA8-3D25-A7F1-2A9723823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7039"/>
            <a:ext cx="10515600" cy="1096030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Most of the laborers have no difficulty in paying the loan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91867EF-035F-DE76-F1BA-2B80708BD2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33" t="36847" r="14783" b="2223"/>
          <a:stretch/>
        </p:blipFill>
        <p:spPr>
          <a:xfrm>
            <a:off x="3469061" y="1923069"/>
            <a:ext cx="5052769" cy="4260915"/>
          </a:xfrm>
        </p:spPr>
      </p:pic>
    </p:spTree>
    <p:extLst>
      <p:ext uri="{BB962C8B-B14F-4D97-AF65-F5344CB8AC3E}">
        <p14:creationId xmlns:p14="http://schemas.microsoft.com/office/powerpoint/2010/main" val="112839282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E76461-DE5B-DC7E-33E8-4A4A533C93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01278"/>
            <a:ext cx="10515600" cy="5375685"/>
          </a:xfrm>
        </p:spPr>
        <p:txBody>
          <a:bodyPr>
            <a:normAutofit/>
          </a:bodyPr>
          <a:lstStyle/>
          <a:p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Most of the working employees have no difficulty in paying the loan.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5B52AF-9536-1DB6-89E7-37645B8AEDA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56" t="39760" r="14898" b="3058"/>
          <a:stretch/>
        </p:blipFill>
        <p:spPr>
          <a:xfrm>
            <a:off x="3252247" y="1998483"/>
            <a:ext cx="4892512" cy="4178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45502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8E0894-A653-94C8-566B-AC400D665D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9559"/>
            <a:ext cx="10515600" cy="861129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Most of the clients who got loans on the purpose of XAP </a:t>
            </a:r>
            <a:r>
              <a:rPr lang="en-IN" sz="2000" dirty="0" err="1">
                <a:latin typeface="Arial" panose="020B0604020202020204" pitchFamily="34" charset="0"/>
                <a:cs typeface="Arial" panose="020B0604020202020204" pitchFamily="34" charset="0"/>
              </a:rPr>
              <a:t>doen’t</a:t>
            </a:r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 have difficulty in payment.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62D4B28-CC43-A35C-60C8-75AF21EF1D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89" t="39717" r="15240" b="1789"/>
          <a:stretch/>
        </p:blipFill>
        <p:spPr>
          <a:xfrm>
            <a:off x="2469825" y="1838227"/>
            <a:ext cx="6080286" cy="4053526"/>
          </a:xfrm>
        </p:spPr>
      </p:pic>
    </p:spTree>
    <p:extLst>
      <p:ext uri="{BB962C8B-B14F-4D97-AF65-F5344CB8AC3E}">
        <p14:creationId xmlns:p14="http://schemas.microsoft.com/office/powerpoint/2010/main" val="120541435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3F6C6-EF1D-A5CC-496A-3E0316A81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69786"/>
          </a:xfrm>
        </p:spPr>
        <p:txBody>
          <a:bodyPr>
            <a:normAutofit/>
          </a:bodyPr>
          <a:lstStyle/>
          <a:p>
            <a:r>
              <a:rPr lang="en-IN" sz="3600" dirty="0">
                <a:latin typeface="Arial Black" panose="020B0A04020102020204" pitchFamily="34" charset="0"/>
              </a:rPr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E6DEB5-FCC1-9B51-8BF7-487FDFCD05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4594"/>
            <a:ext cx="10515600" cy="4772369"/>
          </a:xfrm>
        </p:spPr>
        <p:txBody>
          <a:bodyPr>
            <a:normAutofit/>
          </a:bodyPr>
          <a:lstStyle/>
          <a:p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While giving </a:t>
            </a:r>
            <a:r>
              <a:rPr lang="en-IN" sz="2000" dirty="0" err="1">
                <a:latin typeface="Arial" panose="020B0604020202020204" pitchFamily="34" charset="0"/>
                <a:cs typeface="Arial" panose="020B0604020202020204" pitchFamily="34" charset="0"/>
              </a:rPr>
              <a:t>loans,Banks</a:t>
            </a:r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 should consider the clients with </a:t>
            </a:r>
            <a:r>
              <a:rPr lang="en-IN" sz="2000" dirty="0" err="1">
                <a:latin typeface="Arial" panose="020B0604020202020204" pitchFamily="34" charset="0"/>
                <a:cs typeface="Arial" panose="020B0604020202020204" pitchFamily="34" charset="0"/>
              </a:rPr>
              <a:t>unused_offer,approved</a:t>
            </a:r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en-IN" sz="2000" dirty="0" err="1">
                <a:latin typeface="Arial" panose="020B0604020202020204" pitchFamily="34" charset="0"/>
                <a:cs typeface="Arial" panose="020B0604020202020204" pitchFamily="34" charset="0"/>
              </a:rPr>
              <a:t>contract_status</a:t>
            </a:r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 as they will payback the loans.</a:t>
            </a:r>
          </a:p>
          <a:p>
            <a:endParaRPr lang="en-I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Clients with other and repair as their purpose for the loan in the past as they most likely pay the loan.</a:t>
            </a:r>
          </a:p>
          <a:p>
            <a:endParaRPr lang="en-I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Clients who are </a:t>
            </a:r>
            <a:r>
              <a:rPr lang="en-IN" sz="2000" dirty="0" err="1">
                <a:latin typeface="Arial" panose="020B0604020202020204" pitchFamily="34" charset="0"/>
                <a:cs typeface="Arial" panose="020B0604020202020204" pitchFamily="34" charset="0"/>
              </a:rPr>
              <a:t>married,widow,separated</a:t>
            </a:r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 and civil marriage as they </a:t>
            </a:r>
            <a:r>
              <a:rPr lang="en-IN" sz="2000" dirty="0" err="1">
                <a:latin typeface="Arial" panose="020B0604020202020204" pitchFamily="34" charset="0"/>
                <a:cs typeface="Arial" panose="020B0604020202020204" pitchFamily="34" charset="0"/>
              </a:rPr>
              <a:t>gonna</a:t>
            </a:r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 pay the loans.</a:t>
            </a:r>
          </a:p>
          <a:p>
            <a:endParaRPr lang="en-I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Clients who are senior citizens are most likely to payback the loan.</a:t>
            </a:r>
          </a:p>
          <a:p>
            <a:endParaRPr lang="en-IN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83493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F22CD8-ECCC-DAB5-D5C1-28B6079D34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79213"/>
          </a:xfrm>
        </p:spPr>
        <p:txBody>
          <a:bodyPr>
            <a:normAutofit/>
          </a:bodyPr>
          <a:lstStyle/>
          <a:p>
            <a:r>
              <a:rPr lang="en-IN" sz="3600" dirty="0">
                <a:latin typeface="Arial Black" panose="020B0A04020102020204" pitchFamily="34" charset="0"/>
              </a:rPr>
              <a:t>Missing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979821-108F-8793-0F70-90BC676507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66887"/>
            <a:ext cx="10515600" cy="4810076"/>
          </a:xfrm>
        </p:spPr>
        <p:txBody>
          <a:bodyPr>
            <a:normAutofit/>
          </a:bodyPr>
          <a:lstStyle/>
          <a:p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There are 122 columns and 30751 rows are present in Application_data.csv dataset.</a:t>
            </a:r>
          </a:p>
          <a:p>
            <a:endParaRPr lang="en-I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There are has 37 columns and 1670214 rows are present in previous_application.csv dataset.</a:t>
            </a:r>
          </a:p>
          <a:p>
            <a:endParaRPr lang="en-I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I removed the columns which has more than 35% null percentage.</a:t>
            </a:r>
          </a:p>
          <a:p>
            <a:endParaRPr lang="en-I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I removed the columns that are not necessary.</a:t>
            </a:r>
          </a:p>
          <a:p>
            <a:endParaRPr lang="en-I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29273685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9B1C3E-CD52-B86B-92FA-F8B2327539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95546"/>
            <a:ext cx="10515600" cy="5281417"/>
          </a:xfrm>
        </p:spPr>
        <p:txBody>
          <a:bodyPr/>
          <a:lstStyle/>
          <a:p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Clients who are more educated </a:t>
            </a:r>
            <a:r>
              <a:rPr lang="en-IN" sz="2000" dirty="0" err="1">
                <a:latin typeface="Arial" panose="020B0604020202020204" pitchFamily="34" charset="0"/>
                <a:cs typeface="Arial" panose="020B0604020202020204" pitchFamily="34" charset="0"/>
              </a:rPr>
              <a:t>gonna</a:t>
            </a:r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 payback the loan.</a:t>
            </a:r>
          </a:p>
          <a:p>
            <a:endParaRPr lang="en-I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Giving loans to the clients who has low income , unemployed and low educated will result to high-risk.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9573520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60FDFB-898A-B5EA-3C89-DC4A0FEC2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45201"/>
          </a:xfrm>
        </p:spPr>
        <p:txBody>
          <a:bodyPr>
            <a:normAutofit/>
          </a:bodyPr>
          <a:lstStyle/>
          <a:p>
            <a:r>
              <a:rPr lang="en-IN" sz="3600" dirty="0">
                <a:latin typeface="Arial Black" panose="020B0A04020102020204" pitchFamily="34" charset="0"/>
              </a:rPr>
              <a:t>Result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0BA787-7727-EE44-0A4D-D768227845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2874"/>
            <a:ext cx="10515600" cy="4744089"/>
          </a:xfrm>
        </p:spPr>
        <p:txBody>
          <a:bodyPr>
            <a:normAutofit/>
          </a:bodyPr>
          <a:lstStyle/>
          <a:p>
            <a:r>
              <a:rPr lang="en-US" sz="20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 went through the risk analytics process step by step, task after task.</a:t>
            </a:r>
            <a:r>
              <a:rPr lang="en-IN" sz="20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By doing this I understand how risk analysis is used in determining the decisions in business sector.</a:t>
            </a:r>
            <a:endParaRPr lang="en-US" sz="20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771045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182E0C-A077-1C97-8D03-73C23FEB54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12742"/>
            <a:ext cx="10515600" cy="5564221"/>
          </a:xfrm>
        </p:spPr>
        <p:txBody>
          <a:bodyPr/>
          <a:lstStyle/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/>
              <a:t>                                   </a:t>
            </a:r>
            <a:r>
              <a:rPr lang="en-IN" sz="4800" dirty="0">
                <a:latin typeface="Arial Black" panose="020B0A04020102020204" pitchFamily="34" charset="0"/>
              </a:rPr>
              <a:t>THANK YOU!!!</a:t>
            </a:r>
          </a:p>
        </p:txBody>
      </p:sp>
    </p:spTree>
    <p:extLst>
      <p:ext uri="{BB962C8B-B14F-4D97-AF65-F5344CB8AC3E}">
        <p14:creationId xmlns:p14="http://schemas.microsoft.com/office/powerpoint/2010/main" val="8021702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5B3AB4-649C-1806-1019-F47169A547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48412"/>
            <a:ext cx="10515600" cy="5328551"/>
          </a:xfrm>
        </p:spPr>
        <p:txBody>
          <a:bodyPr>
            <a:normAutofit/>
          </a:bodyPr>
          <a:lstStyle/>
          <a:p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  I filled the remaining nulls as</a:t>
            </a:r>
          </a:p>
          <a:p>
            <a:pPr marL="0" indent="0">
              <a:buNone/>
            </a:pPr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1)if the column is numerical</a:t>
            </a:r>
          </a:p>
          <a:p>
            <a:pPr marL="0" indent="0">
              <a:buNone/>
            </a:pPr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               I filled the null values with median if there are any outliers.</a:t>
            </a:r>
          </a:p>
          <a:p>
            <a:pPr marL="0" indent="0">
              <a:buNone/>
            </a:pPr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               I filled the null values with mean if there is no outliers.</a:t>
            </a:r>
          </a:p>
          <a:p>
            <a:pPr marL="0" indent="0">
              <a:buNone/>
            </a:pPr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2)if the column is categorical</a:t>
            </a:r>
          </a:p>
          <a:p>
            <a:pPr marL="0" indent="0">
              <a:buNone/>
            </a:pPr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               I filled the nulls with mode value of that column.</a:t>
            </a:r>
          </a:p>
        </p:txBody>
      </p:sp>
    </p:spTree>
    <p:extLst>
      <p:ext uri="{BB962C8B-B14F-4D97-AF65-F5344CB8AC3E}">
        <p14:creationId xmlns:p14="http://schemas.microsoft.com/office/powerpoint/2010/main" val="23936384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0665EB-C64F-7D7F-A96C-5F5AB1E987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08762"/>
          </a:xfrm>
        </p:spPr>
        <p:txBody>
          <a:bodyPr>
            <a:normAutofit/>
          </a:bodyPr>
          <a:lstStyle/>
          <a:p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After data cleaning process the datasets look like: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233870-BB5A-F012-C4D5-D08C67B07F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16058"/>
            <a:ext cx="10515600" cy="4960905"/>
          </a:xfrm>
        </p:spPr>
        <p:txBody>
          <a:bodyPr/>
          <a:lstStyle/>
          <a:p>
            <a:r>
              <a:rPr lang="en-IN" sz="2000" b="1" dirty="0">
                <a:latin typeface="Arial" panose="020B0604020202020204" pitchFamily="34" charset="0"/>
                <a:cs typeface="Arial" panose="020B0604020202020204" pitchFamily="34" charset="0"/>
              </a:rPr>
              <a:t>Application_data.csv: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62F66A-4F3A-35A0-471B-13C4538212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71" t="21168" r="76894" b="7628"/>
          <a:stretch/>
        </p:blipFill>
        <p:spPr>
          <a:xfrm>
            <a:off x="6993901" y="227422"/>
            <a:ext cx="2564877" cy="6403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6735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1495</TotalTime>
  <Words>1613</Words>
  <Application>Microsoft Office PowerPoint</Application>
  <PresentationFormat>Widescreen</PresentationFormat>
  <Paragraphs>209</Paragraphs>
  <Slides>72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72</vt:i4>
      </vt:variant>
    </vt:vector>
  </HeadingPairs>
  <TitlesOfParts>
    <vt:vector size="78" baseType="lpstr">
      <vt:lpstr>Arial</vt:lpstr>
      <vt:lpstr>Arial Black</vt:lpstr>
      <vt:lpstr>Calibri</vt:lpstr>
      <vt:lpstr>Calibri Light</vt:lpstr>
      <vt:lpstr>Manrope</vt:lpstr>
      <vt:lpstr>Office Theme</vt:lpstr>
      <vt:lpstr>Bank Loan Case Study </vt:lpstr>
      <vt:lpstr>Project Description</vt:lpstr>
      <vt:lpstr>Approach</vt:lpstr>
      <vt:lpstr>Tech-Stack Used</vt:lpstr>
      <vt:lpstr>Insights</vt:lpstr>
      <vt:lpstr>PowerPoint Presentation</vt:lpstr>
      <vt:lpstr>Missing Data</vt:lpstr>
      <vt:lpstr>PowerPoint Presentation</vt:lpstr>
      <vt:lpstr>After data cleaning process the datasets look like:</vt:lpstr>
      <vt:lpstr>PowerPoint Presentation</vt:lpstr>
      <vt:lpstr>Outliers: </vt:lpstr>
      <vt:lpstr>PowerPoint Presentation</vt:lpstr>
      <vt:lpstr>PowerPoint Presentation</vt:lpstr>
      <vt:lpstr>Previous_application.csv</vt:lpstr>
      <vt:lpstr>PowerPoint Presentation</vt:lpstr>
      <vt:lpstr>Checking imbalance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Univariate Analysis</vt:lpstr>
      <vt:lpstr>PowerPoint Presentation</vt:lpstr>
      <vt:lpstr>PowerPoint Presentation</vt:lpstr>
      <vt:lpstr>PowerPoint Presentation</vt:lpstr>
      <vt:lpstr>PowerPoint Presentation</vt:lpstr>
      <vt:lpstr>INFERENCE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INFERENCE</vt:lpstr>
      <vt:lpstr>PowerPoint Presentation</vt:lpstr>
      <vt:lpstr>Segmented univariate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INFERENCE</vt:lpstr>
      <vt:lpstr>Bivariate analysis</vt:lpstr>
      <vt:lpstr>PowerPoint Presentation</vt:lpstr>
      <vt:lpstr>PowerPoint Presentation</vt:lpstr>
      <vt:lpstr>PowerPoint Presentation</vt:lpstr>
      <vt:lpstr>INFERENCE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INFERENCE</vt:lpstr>
      <vt:lpstr>correlation</vt:lpstr>
      <vt:lpstr>PowerPoint Presentation</vt:lpstr>
      <vt:lpstr>PowerPoint Presentation</vt:lpstr>
      <vt:lpstr>PowerPoint Presentation</vt:lpstr>
      <vt:lpstr>             Refused                                              Approved</vt:lpstr>
      <vt:lpstr>PowerPoint Presentation</vt:lpstr>
      <vt:lpstr>PowerPoint Presentation</vt:lpstr>
      <vt:lpstr>Most of the working clients got the approvement for the loans in past.</vt:lpstr>
      <vt:lpstr>Most of the laborers have no difficulty in paying the loan</vt:lpstr>
      <vt:lpstr>PowerPoint Presentation</vt:lpstr>
      <vt:lpstr>Most of the clients who got loans on the purpose of XAP doen’t have difficulty in payment.</vt:lpstr>
      <vt:lpstr>Summary</vt:lpstr>
      <vt:lpstr>PowerPoint Presentation</vt:lpstr>
      <vt:lpstr>Result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Bank Loan Case Study</dc:title>
  <dc:creator>NAVEEN KUMAR DAS KUNDA</dc:creator>
  <cp:lastModifiedBy>NAVEEN KUMAR DAS KUNDA</cp:lastModifiedBy>
  <cp:revision>6</cp:revision>
  <dcterms:created xsi:type="dcterms:W3CDTF">2023-04-10T13:11:05Z</dcterms:created>
  <dcterms:modified xsi:type="dcterms:W3CDTF">2023-04-11T16:21:42Z</dcterms:modified>
</cp:coreProperties>
</file>